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23" r:id="rId1"/>
  </p:sldMasterIdLst>
  <p:notesMasterIdLst>
    <p:notesMasterId r:id="rId39"/>
  </p:notesMasterIdLst>
  <p:sldIdLst>
    <p:sldId id="256" r:id="rId2"/>
    <p:sldId id="257" r:id="rId3"/>
    <p:sldId id="258" r:id="rId4"/>
    <p:sldId id="261" r:id="rId5"/>
    <p:sldId id="262" r:id="rId6"/>
    <p:sldId id="263" r:id="rId7"/>
    <p:sldId id="265" r:id="rId8"/>
    <p:sldId id="267" r:id="rId9"/>
    <p:sldId id="268" r:id="rId10"/>
    <p:sldId id="309" r:id="rId11"/>
    <p:sldId id="266" r:id="rId12"/>
    <p:sldId id="264" r:id="rId13"/>
    <p:sldId id="271" r:id="rId14"/>
    <p:sldId id="270" r:id="rId15"/>
    <p:sldId id="274" r:id="rId16"/>
    <p:sldId id="276" r:id="rId17"/>
    <p:sldId id="275" r:id="rId18"/>
    <p:sldId id="278" r:id="rId19"/>
    <p:sldId id="282" r:id="rId20"/>
    <p:sldId id="312" r:id="rId21"/>
    <p:sldId id="279" r:id="rId22"/>
    <p:sldId id="292" r:id="rId23"/>
    <p:sldId id="283" r:id="rId24"/>
    <p:sldId id="281" r:id="rId25"/>
    <p:sldId id="284" r:id="rId26"/>
    <p:sldId id="310" r:id="rId27"/>
    <p:sldId id="311" r:id="rId28"/>
    <p:sldId id="286" r:id="rId29"/>
    <p:sldId id="313" r:id="rId30"/>
    <p:sldId id="287" r:id="rId31"/>
    <p:sldId id="306" r:id="rId32"/>
    <p:sldId id="305" r:id="rId33"/>
    <p:sldId id="304" r:id="rId34"/>
    <p:sldId id="308" r:id="rId35"/>
    <p:sldId id="303" r:id="rId36"/>
    <p:sldId id="290" r:id="rId37"/>
    <p:sldId id="302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46"/>
    <p:restoredTop sz="96000"/>
  </p:normalViewPr>
  <p:slideViewPr>
    <p:cSldViewPr snapToGrid="0">
      <p:cViewPr varScale="1">
        <p:scale>
          <a:sx n="73" d="100"/>
          <a:sy n="73" d="100"/>
        </p:scale>
        <p:origin x="558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1770C-A78C-264C-9F1F-433E9CD5DE16}" type="datetimeFigureOut">
              <a:rPr kumimoji="1" lang="ja-JP" altLang="en-US" smtClean="0"/>
              <a:t>2024/1/18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1A0AF-8167-644B-AFE3-CDC63587B8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2754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1A0AF-8167-644B-AFE3-CDC63587B83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12549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D1A0AF-8167-644B-AFE3-CDC63587B83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741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D714F-5E0D-1640-9EB6-39B921614435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63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0BF1-0470-9841-9980-5356034F34EE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65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C0EA-7E49-4D49-B3F5-FF5857C22F33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312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B57A4-135F-F041-B3ED-B1A7A49C5053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346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ADD9-9884-454C-9C4B-37979FB8792F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580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7D9C-0075-F041-B75D-40AAD29D228D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350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C537-5699-0446-8420-4FD89624AA04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4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AC6C-1D2F-6942-AC93-9E7C42350645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8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69E7F-4969-8248-BEB2-991C81AC7DB3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419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428F6-0FE5-FA4B-AF8B-36837F98FF60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9EC47-F508-4049-BF19-DAF15F176190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987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5163B10-A32D-544B-92C3-A60E08936DF3}" type="datetime1">
              <a:rPr lang="ja-JP" altLang="en-US" smtClean="0"/>
              <a:t>2024/1/18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26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FD3C10-28A5-1387-8F04-83502545BB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/>
              <a:t>審判講習会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9B5EDA1-A2AF-050F-659E-5EB3E32D3C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kumimoji="1" lang="en-US" altLang="ja-JP" dirty="0"/>
              <a:t>2023</a:t>
            </a:r>
            <a:r>
              <a:rPr kumimoji="1" lang="ja-JP" altLang="en-US" dirty="0"/>
              <a:t>年</a:t>
            </a:r>
            <a:r>
              <a:rPr kumimoji="1" lang="en-US" altLang="ja-JP" dirty="0" smtClean="0"/>
              <a:t>12</a:t>
            </a:r>
            <a:r>
              <a:rPr kumimoji="1" lang="ja-JP" altLang="en-US" dirty="0" smtClean="0"/>
              <a:t>月</a:t>
            </a:r>
            <a:r>
              <a:rPr lang="en-US" altLang="ja-JP" dirty="0" smtClean="0"/>
              <a:t>2</a:t>
            </a:r>
            <a:r>
              <a:rPr lang="en-US" altLang="ja-JP" dirty="0"/>
              <a:t>5</a:t>
            </a:r>
            <a:r>
              <a:rPr kumimoji="1" lang="ja-JP" altLang="en-US" dirty="0" smtClean="0"/>
              <a:t>日</a:t>
            </a:r>
            <a:endParaRPr kumimoji="1" lang="en-US" altLang="ja-JP" dirty="0"/>
          </a:p>
          <a:p>
            <a:pPr algn="r"/>
            <a:r>
              <a:rPr lang="ja-JP" altLang="en-US" dirty="0"/>
              <a:t>公益財団法人　全日本空手道連盟</a:t>
            </a:r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0D89DF-E6F7-A8C1-3691-614559CB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9269" y="6356350"/>
            <a:ext cx="5949980" cy="365125"/>
          </a:xfrm>
        </p:spPr>
        <p:txBody>
          <a:bodyPr/>
          <a:lstStyle/>
          <a:p>
            <a:r>
              <a:rPr lang="en-US" dirty="0"/>
              <a:t>©️2023 Japan </a:t>
            </a:r>
            <a:r>
              <a:rPr lang="en-US" dirty="0" err="1"/>
              <a:t>Karatedo</a:t>
            </a:r>
            <a:r>
              <a:rPr lang="en-US" dirty="0"/>
              <a:t> Federation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F40DA57-0A45-3667-6EE1-14833D8D9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443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減点　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Fouls</a:t>
            </a:r>
            <a:endParaRPr kumimoji="1" lang="ja-JP" altLang="en-US" sz="280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FC91B3-353B-807F-C4A9-D086EE0A6777}"/>
              </a:ext>
            </a:extLst>
          </p:cNvPr>
          <p:cNvSpPr/>
          <p:nvPr/>
        </p:nvSpPr>
        <p:spPr>
          <a:xfrm>
            <a:off x="1051560" y="1661160"/>
            <a:ext cx="4113872" cy="423672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A05C59-C914-4997-3BB2-9D414FD800B3}"/>
              </a:ext>
            </a:extLst>
          </p:cNvPr>
          <p:cNvSpPr txBox="1"/>
          <p:nvPr/>
        </p:nvSpPr>
        <p:spPr>
          <a:xfrm>
            <a:off x="7759198" y="2513707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わずか、又は１回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01AD94-27EC-E50B-665A-C9850434AF10}"/>
              </a:ext>
            </a:extLst>
          </p:cNvPr>
          <p:cNvSpPr txBox="1"/>
          <p:nvPr/>
        </p:nvSpPr>
        <p:spPr>
          <a:xfrm>
            <a:off x="8605582" y="285951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- 0.4</a:t>
            </a:r>
            <a:endParaRPr kumimoji="1" lang="ja-JP" altLang="en-US" sz="240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78CC6D-B815-9DBC-5EFE-4E33416822ED}"/>
              </a:ext>
            </a:extLst>
          </p:cNvPr>
          <p:cNvSpPr txBox="1"/>
          <p:nvPr/>
        </p:nvSpPr>
        <p:spPr>
          <a:xfrm>
            <a:off x="8668058" y="4051362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rgbClr val="C00000"/>
                </a:solidFill>
              </a:rPr>
              <a:t>大きい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193AE1-1C40-87ED-1F09-6F2F2496D82C}"/>
              </a:ext>
            </a:extLst>
          </p:cNvPr>
          <p:cNvSpPr txBox="1"/>
          <p:nvPr/>
        </p:nvSpPr>
        <p:spPr>
          <a:xfrm>
            <a:off x="8766006" y="4511429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rgbClr val="C00000"/>
                </a:solidFill>
                <a:latin typeface="+mn-ea"/>
              </a:rPr>
              <a:t>0.0(</a:t>
            </a:r>
            <a:r>
              <a:rPr kumimoji="1" lang="ja-JP" altLang="en-US" sz="2400">
                <a:solidFill>
                  <a:srgbClr val="C00000"/>
                </a:solidFill>
                <a:latin typeface="+mn-ea"/>
              </a:rPr>
              <a:t>減点）</a:t>
            </a:r>
            <a:endParaRPr kumimoji="1" lang="en-US" altLang="ja-JP" sz="2400" dirty="0">
              <a:solidFill>
                <a:srgbClr val="C00000"/>
              </a:solidFill>
              <a:latin typeface="+mn-ea"/>
            </a:endParaRPr>
          </a:p>
        </p:txBody>
      </p:sp>
      <p:sp>
        <p:nvSpPr>
          <p:cNvPr id="13" name="山形 12">
            <a:extLst>
              <a:ext uri="{FF2B5EF4-FFF2-40B4-BE49-F238E27FC236}">
                <a16:creationId xmlns:a16="http://schemas.microsoft.com/office/drawing/2014/main" id="{5FDE6231-4AF1-1662-8FD4-2EE517DD049C}"/>
              </a:ext>
            </a:extLst>
          </p:cNvPr>
          <p:cNvSpPr/>
          <p:nvPr/>
        </p:nvSpPr>
        <p:spPr>
          <a:xfrm>
            <a:off x="5958840" y="3309773"/>
            <a:ext cx="838200" cy="1072204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E9E4F0C-185C-B63F-23BE-5933639B308E}"/>
              </a:ext>
            </a:extLst>
          </p:cNvPr>
          <p:cNvSpPr/>
          <p:nvPr/>
        </p:nvSpPr>
        <p:spPr>
          <a:xfrm>
            <a:off x="7574280" y="2326779"/>
            <a:ext cx="3337560" cy="1102221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7EEB18C-BE80-F2AA-8125-53A70C20DE14}"/>
              </a:ext>
            </a:extLst>
          </p:cNvPr>
          <p:cNvSpPr/>
          <p:nvPr/>
        </p:nvSpPr>
        <p:spPr>
          <a:xfrm>
            <a:off x="7590448" y="3994249"/>
            <a:ext cx="3337560" cy="1102221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7AD8DD31-AD50-1605-C400-5A2FB6C7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CB16C7E-A7EA-C78A-9913-A6170D60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EBE79BC-E82E-2CD2-3ED1-39F42DC07304}"/>
              </a:ext>
            </a:extLst>
          </p:cNvPr>
          <p:cNvSpPr txBox="1"/>
          <p:nvPr/>
        </p:nvSpPr>
        <p:spPr>
          <a:xfrm>
            <a:off x="1387123" y="3364021"/>
            <a:ext cx="33592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S"/>
              </a:rPr>
              <a:t>基本形、及び指定形で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S"/>
            </a:endParaRPr>
          </a:p>
          <a:p>
            <a:pPr algn="ctr"/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S"/>
              </a:rPr>
              <a:t>変化があった場合 </a:t>
            </a:r>
            <a:endParaRPr lang="ja-JP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665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違反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(</a:t>
            </a:r>
            <a:r>
              <a:rPr kumimoji="1" lang="ja-JP" altLang="en-US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反則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)</a:t>
            </a:r>
            <a:r>
              <a:rPr kumimoji="1" lang="ja-JP" altLang="en-US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　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Disqualification</a:t>
            </a:r>
            <a:endParaRPr kumimoji="1" lang="ja-JP" altLang="en-US" sz="2800" dirty="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graphicFrame>
        <p:nvGraphicFramePr>
          <p:cNvPr id="5" name="表 4">
            <a:extLst>
              <a:ext uri="{FF2B5EF4-FFF2-40B4-BE49-F238E27FC236}">
                <a16:creationId xmlns:a16="http://schemas.microsoft.com/office/drawing/2014/main" id="{CC8983A5-5CB4-C469-C458-BD1259BB2B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07719"/>
              </p:ext>
            </p:extLst>
          </p:nvPr>
        </p:nvGraphicFramePr>
        <p:xfrm>
          <a:off x="395557" y="1564225"/>
          <a:ext cx="11400885" cy="4373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617">
                  <a:extLst>
                    <a:ext uri="{9D8B030D-6E8A-4147-A177-3AD203B41FA5}">
                      <a16:colId xmlns:a16="http://schemas.microsoft.com/office/drawing/2014/main" val="1905526891"/>
                    </a:ext>
                  </a:extLst>
                </a:gridCol>
                <a:gridCol w="10709268">
                  <a:extLst>
                    <a:ext uri="{9D8B030D-6E8A-4147-A177-3AD203B41FA5}">
                      <a16:colId xmlns:a16="http://schemas.microsoft.com/office/drawing/2014/main" val="3544310848"/>
                    </a:ext>
                  </a:extLst>
                </a:gridCol>
              </a:tblGrid>
              <a:tr h="57908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1,</a:t>
                      </a:r>
                      <a:endParaRPr lang="en-US" altLang="ja-JP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形名を呼称しない、間違った形を呼称する、または事前に報告した形と異なる形を演武</a:t>
                      </a:r>
                      <a:endParaRPr lang="ja-JP" altLang="en-U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837224"/>
                  </a:ext>
                </a:extLst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2,</a:t>
                      </a:r>
                      <a:endParaRPr lang="en-US" altLang="ja-JP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開始の礼、終了の礼をしなかった場合</a:t>
                      </a:r>
                      <a:endParaRPr lang="ja-JP" altLang="en-U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0712569"/>
                  </a:ext>
                </a:extLst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3,</a:t>
                      </a:r>
                      <a:endParaRPr lang="en-US" altLang="ja-JP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形演武を開始する際、審判員の方を向いていない場合</a:t>
                      </a:r>
                      <a:endParaRPr lang="ja-JP" altLang="en-U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913209"/>
                  </a:ext>
                </a:extLst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4,</a:t>
                      </a:r>
                      <a:endParaRPr lang="en-US" altLang="ja-JP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演武中、明らかに中断、停止があった場合</a:t>
                      </a:r>
                      <a:endParaRPr lang="ja-JP" altLang="en-U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406924"/>
                  </a:ext>
                </a:extLst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5,</a:t>
                      </a:r>
                      <a:endParaRPr lang="en-US" altLang="ja-JP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sng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動作の省略や追加、または本来の形から大幅に異なっていた場合</a:t>
                      </a:r>
                      <a:endParaRPr lang="ja-JP" altLang="en-US" sz="2000" b="0" i="0" u="sng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822112"/>
                  </a:ext>
                </a:extLst>
              </a:tr>
              <a:tr h="57908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6,</a:t>
                      </a:r>
                      <a:endParaRPr lang="en-US" altLang="ja-JP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sng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転倒して起き上がらない状態になった場合</a:t>
                      </a:r>
                      <a:endParaRPr lang="ja-JP" altLang="en-US" sz="2000" b="0" i="0" u="sng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9353784"/>
                  </a:ext>
                </a:extLst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7,</a:t>
                      </a:r>
                      <a:endParaRPr lang="en-US" altLang="ja-JP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演武中に帯が外れた場合</a:t>
                      </a:r>
                      <a:endParaRPr lang="ja-JP" altLang="en-US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203398"/>
                  </a:ext>
                </a:extLst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8,</a:t>
                      </a:r>
                      <a:endParaRPr lang="en-US" altLang="ja-JP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形と分解</a:t>
                      </a:r>
                      <a:r>
                        <a:rPr lang="ja-JP" altLang="en-US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演武</a:t>
                      </a:r>
                      <a:r>
                        <a:rPr lang="ja-JP" altLang="en-US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の</a:t>
                      </a:r>
                      <a:r>
                        <a:rPr lang="ja-JP" altLang="en-US" sz="2000" u="none" strike="noStrike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合計が</a:t>
                      </a:r>
                      <a:r>
                        <a:rPr lang="ja-JP" altLang="en-US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５分を超過した場合</a:t>
                      </a:r>
                      <a:endParaRPr lang="ja-JP" altLang="en-U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732725"/>
                  </a:ext>
                </a:extLst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9,</a:t>
                      </a:r>
                      <a:endParaRPr lang="en-US" altLang="ja-JP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分解で頸部への上段蟹</a:t>
                      </a:r>
                      <a:r>
                        <a:rPr lang="ja-JP" altLang="en-US" sz="2000" u="none" strike="noStrike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ばさ</a:t>
                      </a:r>
                      <a:r>
                        <a:rPr lang="ja-JP" altLang="en-US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みを行った場合</a:t>
                      </a:r>
                      <a:endParaRPr lang="ja-JP" altLang="en-U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150889"/>
                  </a:ext>
                </a:extLst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10,</a:t>
                      </a:r>
                      <a:endParaRPr lang="en-US" altLang="ja-JP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J1(</a:t>
                      </a:r>
                      <a:r>
                        <a:rPr lang="ja-JP" altLang="en-US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主審</a:t>
                      </a:r>
                      <a:r>
                        <a:rPr lang="en-US" altLang="ja-JP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r>
                        <a:rPr lang="ja-JP" altLang="en-US" sz="20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の指示に従わない場合、またはその他の不正行為をした場合（失格）</a:t>
                      </a:r>
                      <a:endParaRPr lang="ja-JP" altLang="en-US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749477"/>
                  </a:ext>
                </a:extLst>
              </a:tr>
              <a:tr h="357302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ja-JP" sz="2000" u="none" strike="noStrike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11,</a:t>
                      </a:r>
                      <a:endParaRPr lang="en-US" altLang="ja-JP" sz="2000" b="0" i="0" u="none" strike="noStrike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ja-JP" altLang="en-US" sz="2000" u="sng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基本形、および指定形で大きな変化があった場合</a:t>
                      </a:r>
                      <a:endParaRPr lang="en-US" altLang="ja-JP" sz="2000" u="sng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936" marR="6936" marT="6936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0825237"/>
                  </a:ext>
                </a:extLst>
              </a:tr>
            </a:tbl>
          </a:graphicData>
        </a:graphic>
      </p:graphicFrame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3BE16E-4431-F508-0A8F-AD15B707BC84}"/>
              </a:ext>
            </a:extLst>
          </p:cNvPr>
          <p:cNvSpPr txBox="1"/>
          <p:nvPr/>
        </p:nvSpPr>
        <p:spPr>
          <a:xfrm>
            <a:off x="9503056" y="2505670"/>
            <a:ext cx="2262158" cy="923330"/>
          </a:xfrm>
          <a:prstGeom prst="rect">
            <a:avLst/>
          </a:prstGeom>
          <a:noFill/>
          <a:ln w="47625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5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0.0 </a:t>
            </a:r>
            <a:r>
              <a:rPr kumimoji="1" lang="ja-JP" altLang="en-US" sz="5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点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B415568-C211-8FD1-443F-5251C55B4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4E78B8-D0D7-E7F4-A83E-D42C4EA8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900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2023</a:t>
            </a:r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年度の申し合わせ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35AEFA6-E984-CF92-629A-3E6DB11F5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C8E3FB6-2CEA-2D4A-1F32-CF3FE9E9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97757AE-BA9B-1C26-4294-CC9363E12E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06" b="38403"/>
          <a:stretch/>
        </p:blipFill>
        <p:spPr>
          <a:xfrm>
            <a:off x="5782010" y="748178"/>
            <a:ext cx="4660249" cy="422296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4C881DA-7E0B-37C1-0CC4-9FC0F2699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614" y="739674"/>
            <a:ext cx="4323520" cy="6118326"/>
          </a:xfrm>
          <a:prstGeom prst="rect">
            <a:avLst/>
          </a:prstGeom>
        </p:spPr>
      </p:pic>
      <p:sp>
        <p:nvSpPr>
          <p:cNvPr id="4" name="角丸四角形 3">
            <a:extLst>
              <a:ext uri="{FF2B5EF4-FFF2-40B4-BE49-F238E27FC236}">
                <a16:creationId xmlns:a16="http://schemas.microsoft.com/office/drawing/2014/main" id="{915812FA-2D5D-E57D-817B-1580112131EB}"/>
              </a:ext>
            </a:extLst>
          </p:cNvPr>
          <p:cNvSpPr/>
          <p:nvPr/>
        </p:nvSpPr>
        <p:spPr>
          <a:xfrm>
            <a:off x="9521263" y="4771573"/>
            <a:ext cx="668740" cy="19957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下矢印 5">
            <a:extLst>
              <a:ext uri="{FF2B5EF4-FFF2-40B4-BE49-F238E27FC236}">
                <a16:creationId xmlns:a16="http://schemas.microsoft.com/office/drawing/2014/main" id="{AF5906A0-6BDC-48EE-2D2C-7F6015656ED7}"/>
              </a:ext>
            </a:extLst>
          </p:cNvPr>
          <p:cNvSpPr/>
          <p:nvPr/>
        </p:nvSpPr>
        <p:spPr>
          <a:xfrm>
            <a:off x="9702310" y="5012089"/>
            <a:ext cx="156949" cy="255948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696A309-126C-789C-0B3C-8FCBCFBFD445}"/>
              </a:ext>
            </a:extLst>
          </p:cNvPr>
          <p:cNvSpPr txBox="1"/>
          <p:nvPr/>
        </p:nvSpPr>
        <p:spPr>
          <a:xfrm>
            <a:off x="9553433" y="5322555"/>
            <a:ext cx="782587" cy="40011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 b="1">
                <a:solidFill>
                  <a:srgbClr val="C00000"/>
                </a:solidFill>
              </a:rPr>
              <a:t>０</a:t>
            </a:r>
            <a:r>
              <a:rPr kumimoji="1" lang="en-US" altLang="ja-JP" sz="2000" b="1" dirty="0">
                <a:solidFill>
                  <a:srgbClr val="C00000"/>
                </a:solidFill>
              </a:rPr>
              <a:t>.</a:t>
            </a:r>
            <a:r>
              <a:rPr kumimoji="1" lang="ja-JP" altLang="en-US" sz="2000" b="1">
                <a:solidFill>
                  <a:srgbClr val="C00000"/>
                </a:solidFill>
              </a:rPr>
              <a:t>０</a:t>
            </a:r>
          </a:p>
        </p:txBody>
      </p:sp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915812FA-2D5D-E57D-817B-1580112131EB}"/>
              </a:ext>
            </a:extLst>
          </p:cNvPr>
          <p:cNvSpPr/>
          <p:nvPr/>
        </p:nvSpPr>
        <p:spPr>
          <a:xfrm>
            <a:off x="9521263" y="4480560"/>
            <a:ext cx="668740" cy="25006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右矢印 11"/>
          <p:cNvSpPr/>
          <p:nvPr/>
        </p:nvSpPr>
        <p:spPr>
          <a:xfrm>
            <a:off x="10259915" y="4527217"/>
            <a:ext cx="308472" cy="156754"/>
          </a:xfrm>
          <a:prstGeom prst="right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96A309-126C-789C-0B3C-8FCBCFBFD445}"/>
              </a:ext>
            </a:extLst>
          </p:cNvPr>
          <p:cNvSpPr txBox="1"/>
          <p:nvPr/>
        </p:nvSpPr>
        <p:spPr>
          <a:xfrm>
            <a:off x="10634135" y="4467094"/>
            <a:ext cx="1261884" cy="27699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solidFill>
                  <a:srgbClr val="C00000"/>
                </a:solidFill>
              </a:rPr>
              <a:t>あきらかな変化</a:t>
            </a: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915812FA-2D5D-E57D-817B-1580112131EB}"/>
              </a:ext>
            </a:extLst>
          </p:cNvPr>
          <p:cNvSpPr/>
          <p:nvPr/>
        </p:nvSpPr>
        <p:spPr>
          <a:xfrm>
            <a:off x="7432767" y="2206899"/>
            <a:ext cx="209006" cy="183604"/>
          </a:xfrm>
          <a:prstGeom prst="round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/>
          <p:cNvCxnSpPr/>
          <p:nvPr/>
        </p:nvCxnSpPr>
        <p:spPr>
          <a:xfrm>
            <a:off x="7641773" y="2362930"/>
            <a:ext cx="213901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96A309-126C-789C-0B3C-8FCBCFBFD445}"/>
              </a:ext>
            </a:extLst>
          </p:cNvPr>
          <p:cNvSpPr txBox="1"/>
          <p:nvPr/>
        </p:nvSpPr>
        <p:spPr>
          <a:xfrm>
            <a:off x="9907255" y="2224430"/>
            <a:ext cx="800219" cy="27699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1200" b="1" dirty="0">
                <a:solidFill>
                  <a:srgbClr val="C00000"/>
                </a:solidFill>
              </a:rPr>
              <a:t>を超えて</a:t>
            </a:r>
          </a:p>
        </p:txBody>
      </p:sp>
    </p:spTree>
    <p:extLst>
      <p:ext uri="{BB962C8B-B14F-4D97-AF65-F5344CB8AC3E}">
        <p14:creationId xmlns:p14="http://schemas.microsoft.com/office/powerpoint/2010/main" val="4268172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556E92B-1021-07FE-CC9D-770E0905891A}"/>
              </a:ext>
            </a:extLst>
          </p:cNvPr>
          <p:cNvSpPr/>
          <p:nvPr/>
        </p:nvSpPr>
        <p:spPr>
          <a:xfrm>
            <a:off x="571500" y="4866966"/>
            <a:ext cx="11049000" cy="1356360"/>
          </a:xfrm>
          <a:prstGeom prst="rect">
            <a:avLst/>
          </a:prstGeom>
          <a:noFill/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F27F002-4298-8533-50A7-F02306A8F880}"/>
              </a:ext>
            </a:extLst>
          </p:cNvPr>
          <p:cNvSpPr/>
          <p:nvPr/>
        </p:nvSpPr>
        <p:spPr>
          <a:xfrm>
            <a:off x="571500" y="3201758"/>
            <a:ext cx="11049000" cy="1356360"/>
          </a:xfrm>
          <a:prstGeom prst="rect">
            <a:avLst/>
          </a:prstGeom>
          <a:noFill/>
          <a:ln w="2222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D08016-EC23-9D7C-65DD-16413C90CF31}"/>
              </a:ext>
            </a:extLst>
          </p:cNvPr>
          <p:cNvSpPr/>
          <p:nvPr/>
        </p:nvSpPr>
        <p:spPr>
          <a:xfrm>
            <a:off x="571500" y="1573731"/>
            <a:ext cx="11049000" cy="1356360"/>
          </a:xfrm>
          <a:prstGeom prst="rect">
            <a:avLst/>
          </a:prstGeom>
          <a:solidFill>
            <a:schemeClr val="accent1">
              <a:alpha val="25292"/>
            </a:schemeClr>
          </a:solidFill>
          <a:ln w="158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形競技の種類</a:t>
            </a:r>
            <a:endParaRPr kumimoji="1" lang="en-US" altLang="ja-JP" sz="2800" dirty="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1B8312-5146-6FFA-FC63-0AD155C0570D}"/>
              </a:ext>
            </a:extLst>
          </p:cNvPr>
          <p:cNvSpPr txBox="1"/>
          <p:nvPr/>
        </p:nvSpPr>
        <p:spPr>
          <a:xfrm>
            <a:off x="972213" y="1997964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８名のグループ予選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4B36BB0-DBCD-38D5-1392-45DE795F7B85}"/>
              </a:ext>
            </a:extLst>
          </p:cNvPr>
          <p:cNvSpPr txBox="1"/>
          <p:nvPr/>
        </p:nvSpPr>
        <p:spPr>
          <a:xfrm>
            <a:off x="972213" y="3618328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４名１組の総当たり戦方式</a:t>
            </a:r>
            <a:endParaRPr kumimoji="1" lang="en-US" altLang="ja-JP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9B9824A-374E-92B3-9DB6-878C9580B5D1}"/>
              </a:ext>
            </a:extLst>
          </p:cNvPr>
          <p:cNvSpPr txBox="1"/>
          <p:nvPr/>
        </p:nvSpPr>
        <p:spPr>
          <a:xfrm>
            <a:off x="972213" y="5149220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２プール総当たり戦方式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96336E6-384F-23F9-EDF9-3C4F48A6FD1A}"/>
              </a:ext>
            </a:extLst>
          </p:cNvPr>
          <p:cNvSpPr txBox="1"/>
          <p:nvPr/>
        </p:nvSpPr>
        <p:spPr>
          <a:xfrm>
            <a:off x="6072224" y="1935744"/>
            <a:ext cx="54938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２プール８グループに分け、１グループ最大１２名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/>
            </a:r>
            <a:b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</a:br>
            <a:r>
              <a:rPr kumimoji="1" lang="ja-JP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国内では主に国体や全日本で採用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11DDACE-4657-B466-4544-104E649AFF13}"/>
              </a:ext>
            </a:extLst>
          </p:cNvPr>
          <p:cNvSpPr txBox="1"/>
          <p:nvPr/>
        </p:nvSpPr>
        <p:spPr>
          <a:xfrm>
            <a:off x="7341800" y="369527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プレミアリーグで実施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D8DEF30-2676-3B9E-B807-873F5AD2531F}"/>
              </a:ext>
            </a:extLst>
          </p:cNvPr>
          <p:cNvSpPr txBox="1"/>
          <p:nvPr/>
        </p:nvSpPr>
        <p:spPr>
          <a:xfrm>
            <a:off x="7457217" y="5277271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主にオリンピックゲーム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206056C-3210-7D37-9F1F-1475525A49AF}"/>
              </a:ext>
            </a:extLst>
          </p:cNvPr>
          <p:cNvSpPr/>
          <p:nvPr/>
        </p:nvSpPr>
        <p:spPr>
          <a:xfrm>
            <a:off x="571500" y="1580729"/>
            <a:ext cx="11049000" cy="1356360"/>
          </a:xfrm>
          <a:prstGeom prst="rect">
            <a:avLst/>
          </a:prstGeom>
          <a:noFill/>
          <a:ln w="158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E5779416-BF22-E977-7EDB-777F24D8C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69944EEB-6FBE-5F5A-FB03-3BF6BE57F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404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引き分けの解消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86259E4-7386-B480-27C5-559941628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7839E3B-CE75-1DB5-9DB2-BBDCC752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B42B15F-B5B2-6800-7EB5-D7D7BA043733}"/>
              </a:ext>
            </a:extLst>
          </p:cNvPr>
          <p:cNvSpPr txBox="1"/>
          <p:nvPr/>
        </p:nvSpPr>
        <p:spPr>
          <a:xfrm>
            <a:off x="525260" y="1802374"/>
            <a:ext cx="11469026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ja-JP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1.</a:t>
            </a:r>
            <a:r>
              <a:rPr lang="ja-JP" altLang="en-US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有効点のうち、最低点が最も高い者</a:t>
            </a:r>
            <a:endParaRPr lang="en-US" altLang="ja-JP" sz="3200" b="0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ja-JP" altLang="en-US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/>
            </a:r>
            <a:br>
              <a:rPr lang="ja-JP" altLang="en-US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n-US" altLang="ja-JP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2.</a:t>
            </a:r>
            <a:r>
              <a:rPr lang="ja-JP" altLang="en-US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有効点のうち、最高点が最も高い者</a:t>
            </a:r>
            <a:endParaRPr lang="en-US" altLang="ja-JP" sz="3200" b="0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ja-JP" altLang="en-US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/>
            </a:r>
            <a:br>
              <a:rPr lang="ja-JP" altLang="en-US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n-US" altLang="ja-JP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3.</a:t>
            </a:r>
            <a:r>
              <a:rPr lang="ja-JP" altLang="en-US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再試合</a:t>
            </a:r>
            <a:br>
              <a:rPr lang="ja-JP" altLang="en-US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</a:br>
            <a:r>
              <a:rPr lang="en-US" altLang="ja-JP" sz="32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ja-JP" altLang="en-US" sz="2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・すでに使用した形は使用できない</a:t>
            </a:r>
            <a:endParaRPr lang="en-US" altLang="ja-JP" sz="2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algn="l"/>
            <a:r>
              <a:rPr lang="ja-JP" altLang="en-US" sz="28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" panose="020B0604020202020204" pitchFamily="34" charset="0"/>
              </a:rPr>
              <a:t>　・再試合に使った形は、その後の試合で使用することができる。</a:t>
            </a:r>
          </a:p>
        </p:txBody>
      </p:sp>
    </p:spTree>
    <p:extLst>
      <p:ext uri="{BB962C8B-B14F-4D97-AF65-F5344CB8AC3E}">
        <p14:creationId xmlns:p14="http://schemas.microsoft.com/office/powerpoint/2010/main" val="1331462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C7E6A-073D-3E0F-ADB2-79C8C8A2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ja-JP" altLang="en-US"/>
              <a:t>組手</a:t>
            </a:r>
            <a:r>
              <a:rPr kumimoji="1" lang="ja-JP" altLang="en-US"/>
              <a:t>競技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7BF574-4D37-FEFA-4176-7ABF48E905E4}"/>
              </a:ext>
            </a:extLst>
          </p:cNvPr>
          <p:cNvSpPr txBox="1"/>
          <p:nvPr/>
        </p:nvSpPr>
        <p:spPr>
          <a:xfrm>
            <a:off x="6096000" y="5014245"/>
            <a:ext cx="31851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KUMITE</a:t>
            </a:r>
            <a:endParaRPr kumimoji="1" lang="ja-JP" altLang="en-US" sz="6600">
              <a:solidFill>
                <a:schemeClr val="tx1">
                  <a:lumMod val="50000"/>
                  <a:lumOff val="50000"/>
                </a:schemeClr>
              </a:solidFill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pic>
        <p:nvPicPr>
          <p:cNvPr id="4" name="コンテンツ プレースホルダー 5">
            <a:extLst>
              <a:ext uri="{FF2B5EF4-FFF2-40B4-BE49-F238E27FC236}">
                <a16:creationId xmlns:a16="http://schemas.microsoft.com/office/drawing/2014/main" id="{CD80B605-50DA-91E4-2B7E-DF29C9B39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51" b="1187"/>
          <a:stretch/>
        </p:blipFill>
        <p:spPr>
          <a:xfrm>
            <a:off x="5584978" y="1123837"/>
            <a:ext cx="4207204" cy="3393299"/>
          </a:xfrm>
        </p:spPr>
      </p:pic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E18DC144-85C5-1385-CC95-74088679E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5B94BB6-E724-2285-03AF-AAEBFBD7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83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主審と副審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052EC8-58AD-5755-E906-372C1F65F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783" y="4235450"/>
            <a:ext cx="4533900" cy="21209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D965BCE-37F0-D9BE-DAC6-1C813E8E4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243" y="4327294"/>
            <a:ext cx="2159000" cy="18034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A220180-CE70-D4C0-CF5C-98894EF58CC6}"/>
              </a:ext>
            </a:extLst>
          </p:cNvPr>
          <p:cNvSpPr txBox="1"/>
          <p:nvPr/>
        </p:nvSpPr>
        <p:spPr>
          <a:xfrm>
            <a:off x="2852384" y="2201682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主　審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82B7E64-33AE-A581-1173-446A382EB7FE}"/>
              </a:ext>
            </a:extLst>
          </p:cNvPr>
          <p:cNvSpPr txBox="1"/>
          <p:nvPr/>
        </p:nvSpPr>
        <p:spPr>
          <a:xfrm>
            <a:off x="3426581" y="295944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ウォーニング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A6BE41-1910-0458-77CA-503927FCA671}"/>
              </a:ext>
            </a:extLst>
          </p:cNvPr>
          <p:cNvSpPr txBox="1"/>
          <p:nvPr/>
        </p:nvSpPr>
        <p:spPr>
          <a:xfrm>
            <a:off x="1410964" y="2956956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ペナルティ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3401726-9349-E61D-3F81-F4FA883561AD}"/>
              </a:ext>
            </a:extLst>
          </p:cNvPr>
          <p:cNvSpPr txBox="1"/>
          <p:nvPr/>
        </p:nvSpPr>
        <p:spPr>
          <a:xfrm>
            <a:off x="2400979" y="3562698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合図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024F47A-EF63-24EA-558D-BB39B0C754AB}"/>
              </a:ext>
            </a:extLst>
          </p:cNvPr>
          <p:cNvSpPr txBox="1"/>
          <p:nvPr/>
        </p:nvSpPr>
        <p:spPr>
          <a:xfrm>
            <a:off x="3570531" y="3558141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指揮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19E96C-CEEC-C5BB-8756-ED3DF8247C57}"/>
              </a:ext>
            </a:extLst>
          </p:cNvPr>
          <p:cNvSpPr txBox="1"/>
          <p:nvPr/>
        </p:nvSpPr>
        <p:spPr>
          <a:xfrm>
            <a:off x="8302856" y="218341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副　審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5C071945-EE64-BAE1-CEBC-AAA00DB3B7D0}"/>
              </a:ext>
            </a:extLst>
          </p:cNvPr>
          <p:cNvSpPr txBox="1"/>
          <p:nvPr/>
        </p:nvSpPr>
        <p:spPr>
          <a:xfrm>
            <a:off x="8200264" y="35581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ポイント</a:t>
            </a: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45DDA59F-ABC9-F09D-047C-4624CF6D5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1460FBAE-2DA5-2383-6F50-8693E292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55A901F-F57A-118D-9B81-997D06225915}"/>
              </a:ext>
            </a:extLst>
          </p:cNvPr>
          <p:cNvSpPr txBox="1"/>
          <p:nvPr/>
        </p:nvSpPr>
        <p:spPr>
          <a:xfrm>
            <a:off x="4199750" y="1432529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ポイント以外は主審主導</a:t>
            </a:r>
          </a:p>
        </p:txBody>
      </p:sp>
    </p:spTree>
    <p:extLst>
      <p:ext uri="{BB962C8B-B14F-4D97-AF65-F5344CB8AC3E}">
        <p14:creationId xmlns:p14="http://schemas.microsoft.com/office/powerpoint/2010/main" val="3847899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9D205F5-98BE-6DD2-8D5E-6F82EE9184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24" t="21296" r="9926" b="44771"/>
          <a:stretch/>
        </p:blipFill>
        <p:spPr>
          <a:xfrm>
            <a:off x="1219491" y="1210883"/>
            <a:ext cx="1920045" cy="23271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E9A6B3C-55D2-D423-FCE8-729DA6327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50" t="18563" r="10799" b="46814"/>
          <a:stretch/>
        </p:blipFill>
        <p:spPr>
          <a:xfrm>
            <a:off x="1219491" y="3690021"/>
            <a:ext cx="1920045" cy="237444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ウォーニングとペナルティ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48AB398-9CC8-C4E5-7CAB-852582278C6B}"/>
              </a:ext>
            </a:extLst>
          </p:cNvPr>
          <p:cNvSpPr/>
          <p:nvPr/>
        </p:nvSpPr>
        <p:spPr>
          <a:xfrm>
            <a:off x="3416849" y="1711065"/>
            <a:ext cx="1920045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8000" b="1" cap="none" spc="50" dirty="0">
                <a:ln w="38100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C1</a:t>
            </a:r>
            <a:endParaRPr lang="ja-JP" altLang="en-US" sz="8000" b="1" cap="none" spc="50">
              <a:ln w="38100" cmpd="sng">
                <a:solidFill>
                  <a:srgbClr val="C0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18C301D9-F47D-0843-FAA8-29E00AD389A4}"/>
              </a:ext>
            </a:extLst>
          </p:cNvPr>
          <p:cNvSpPr/>
          <p:nvPr/>
        </p:nvSpPr>
        <p:spPr>
          <a:xfrm>
            <a:off x="3429340" y="4169286"/>
            <a:ext cx="1920045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8000" b="1" cap="none" spc="50" dirty="0">
                <a:ln w="38100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C</a:t>
            </a:r>
            <a:r>
              <a:rPr lang="ja-JP" altLang="en-US" sz="8000" b="1" cap="none" spc="50">
                <a:ln w="38100" cmpd="sng">
                  <a:solidFill>
                    <a:srgbClr val="C0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２</a:t>
            </a:r>
          </a:p>
        </p:txBody>
      </p:sp>
      <p:sp>
        <p:nvSpPr>
          <p:cNvPr id="23" name="山形 22">
            <a:extLst>
              <a:ext uri="{FF2B5EF4-FFF2-40B4-BE49-F238E27FC236}">
                <a16:creationId xmlns:a16="http://schemas.microsoft.com/office/drawing/2014/main" id="{9D326D08-005D-0F5D-9EC7-01A21977F7EE}"/>
              </a:ext>
            </a:extLst>
          </p:cNvPr>
          <p:cNvSpPr/>
          <p:nvPr/>
        </p:nvSpPr>
        <p:spPr>
          <a:xfrm>
            <a:off x="5933498" y="3185521"/>
            <a:ext cx="929640" cy="1091093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3204305-7077-4B7D-B63F-C9669CE87DE2}"/>
              </a:ext>
            </a:extLst>
          </p:cNvPr>
          <p:cNvSpPr txBox="1"/>
          <p:nvPr/>
        </p:nvSpPr>
        <p:spPr>
          <a:xfrm>
            <a:off x="7559235" y="4754007"/>
            <a:ext cx="3947679" cy="830997"/>
          </a:xfrm>
          <a:prstGeom prst="rect">
            <a:avLst/>
          </a:prstGeom>
          <a:noFill/>
          <a:ln w="28575"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各カテゴリーに分けず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１つの項目として取り扱う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6B5343B6-58A2-EBC7-B85F-80846F2ED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676" y="2178988"/>
            <a:ext cx="1629669" cy="2482849"/>
          </a:xfrm>
          <a:prstGeom prst="rect">
            <a:avLst/>
          </a:prstGeom>
        </p:spPr>
      </p:pic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F9793FC-41CA-B881-618B-87E9C6C30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75BBDF-9811-A073-F32A-2C4D4CDF8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520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ウォーンング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E30655-B316-0956-498C-155D3AD5B605}"/>
              </a:ext>
            </a:extLst>
          </p:cNvPr>
          <p:cNvSpPr txBox="1"/>
          <p:nvPr/>
        </p:nvSpPr>
        <p:spPr>
          <a:xfrm>
            <a:off x="5073123" y="1304617"/>
            <a:ext cx="20457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注意</a:t>
            </a:r>
            <a:r>
              <a:rPr kumimoji="1" lang="en-US" altLang="ja-JP" sz="32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kumimoji="1" lang="en-US" altLang="ja-JP" sz="32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CHUI</a:t>
            </a:r>
            <a:endParaRPr kumimoji="1" lang="ja-JP" altLang="en-US" sz="320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A5B14A-09D7-DE2C-57DB-0507E785F743}"/>
              </a:ext>
            </a:extLst>
          </p:cNvPr>
          <p:cNvSpPr txBox="1"/>
          <p:nvPr/>
        </p:nvSpPr>
        <p:spPr>
          <a:xfrm>
            <a:off x="1387016" y="1961280"/>
            <a:ext cx="9417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対戦相手の勝利の可能性を減少させない小さな違反・最大３回まで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AD0E8D-F8D6-B5C0-401E-453687318D2C}"/>
              </a:ext>
            </a:extLst>
          </p:cNvPr>
          <p:cNvSpPr txBox="1"/>
          <p:nvPr/>
        </p:nvSpPr>
        <p:spPr>
          <a:xfrm>
            <a:off x="3744140" y="3820725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反則</a:t>
            </a:r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  <a:latin typeface="+mn-ea"/>
              </a:rPr>
              <a:t>注意</a:t>
            </a:r>
            <a:r>
              <a:rPr kumimoji="1" lang="en-US" altLang="ja-JP" sz="32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 HANSOKU-CHUI</a:t>
            </a:r>
            <a:endParaRPr kumimoji="1" lang="ja-JP" altLang="en-US" sz="320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DAA2C2A-F5BF-24CD-0457-F1A1D0C0C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44"/>
          <a:stretch/>
        </p:blipFill>
        <p:spPr>
          <a:xfrm>
            <a:off x="3746632" y="2485321"/>
            <a:ext cx="640624" cy="93444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B0B8E00-05BF-96E3-DAC5-B15ED9230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189" y="2609829"/>
            <a:ext cx="640625" cy="81657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4FCBA32-5D39-E7C9-ABB3-000852B2B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490" y="2627928"/>
            <a:ext cx="645874" cy="830997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F3793BA-F360-D050-1ECC-CD9A0F27EC55}"/>
              </a:ext>
            </a:extLst>
          </p:cNvPr>
          <p:cNvSpPr txBox="1"/>
          <p:nvPr/>
        </p:nvSpPr>
        <p:spPr>
          <a:xfrm>
            <a:off x="1538408" y="4574004"/>
            <a:ext cx="91101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・対戦相手の勝利の可能性を減少させるような、より深刻な違反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・すでに３回注意が科せられている競技者の更なる違反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FC3FDE8-263D-B9BC-2484-A0A29826F0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05695" y="5478423"/>
            <a:ext cx="975612" cy="1059924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6988E4A-82CB-5AF2-4C17-D510370F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DE5FE0-277C-645E-6BB8-95C91951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817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ペナルティ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E30655-B316-0956-498C-155D3AD5B605}"/>
              </a:ext>
            </a:extLst>
          </p:cNvPr>
          <p:cNvSpPr txBox="1"/>
          <p:nvPr/>
        </p:nvSpPr>
        <p:spPr>
          <a:xfrm>
            <a:off x="4793400" y="1304617"/>
            <a:ext cx="2605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反則</a:t>
            </a:r>
            <a:r>
              <a:rPr kumimoji="1" lang="en-US" altLang="ja-JP" sz="32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kumimoji="1" lang="en-US" altLang="ja-JP" sz="32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HANSOKU</a:t>
            </a:r>
            <a:endParaRPr kumimoji="1" lang="ja-JP" altLang="en-US" sz="320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A5B14A-09D7-DE2C-57DB-0507E785F743}"/>
              </a:ext>
            </a:extLst>
          </p:cNvPr>
          <p:cNvSpPr txBox="1"/>
          <p:nvPr/>
        </p:nvSpPr>
        <p:spPr>
          <a:xfrm>
            <a:off x="2156475" y="1961280"/>
            <a:ext cx="78790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・非常に重大な違反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・すでに反則注意が科せられている競技者の更なる違反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（当該試合のみ）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AD0E8D-F8D6-B5C0-401E-453687318D2C}"/>
              </a:ext>
            </a:extLst>
          </p:cNvPr>
          <p:cNvSpPr txBox="1"/>
          <p:nvPr/>
        </p:nvSpPr>
        <p:spPr>
          <a:xfrm>
            <a:off x="4564878" y="3820725"/>
            <a:ext cx="3057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  <a:latin typeface="+mn-ea"/>
              </a:rPr>
              <a:t>失格</a:t>
            </a:r>
            <a:r>
              <a:rPr kumimoji="1" lang="en-US" altLang="ja-JP" sz="32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 SHIKKAKU</a:t>
            </a:r>
            <a:endParaRPr kumimoji="1" lang="ja-JP" altLang="en-US" sz="320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F3793BA-F360-D050-1ECC-CD9A0F27EC55}"/>
              </a:ext>
            </a:extLst>
          </p:cNvPr>
          <p:cNvSpPr txBox="1"/>
          <p:nvPr/>
        </p:nvSpPr>
        <p:spPr>
          <a:xfrm>
            <a:off x="2153982" y="4574004"/>
            <a:ext cx="78790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・主審の命令に従わない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・悪意ある場合、空手の威信を傷つけるような行為など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（大会全種目について失格）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7C8F69-EA6D-53E0-14A2-49517287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21" y="1205801"/>
            <a:ext cx="1554801" cy="16871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3A6248D-0F08-40B8-7593-C5F34D6E2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460" y="4680068"/>
            <a:ext cx="1575163" cy="1837690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49A86E4-4022-F66D-7599-C996B2834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8FBAF77-4361-28EA-CC54-1CDA986B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21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3C7E6A-073D-3E0F-ADB2-79C8C8A26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/>
              <a:t>形競技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7BF574-4D37-FEFA-4176-7ABF48E905E4}"/>
              </a:ext>
            </a:extLst>
          </p:cNvPr>
          <p:cNvSpPr txBox="1"/>
          <p:nvPr/>
        </p:nvSpPr>
        <p:spPr>
          <a:xfrm>
            <a:off x="6358269" y="4953285"/>
            <a:ext cx="26333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6600" dirty="0">
                <a:solidFill>
                  <a:schemeClr val="tx1">
                    <a:lumMod val="50000"/>
                    <a:lumOff val="50000"/>
                  </a:schemeClr>
                </a:solidFill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KATA</a:t>
            </a:r>
            <a:endParaRPr kumimoji="1" lang="ja-JP" altLang="en-US" sz="6600">
              <a:solidFill>
                <a:schemeClr val="tx1">
                  <a:lumMod val="50000"/>
                  <a:lumOff val="50000"/>
                </a:schemeClr>
              </a:solidFill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95783F43-8569-A137-ED16-20BC17054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451" b="1187"/>
          <a:stretch/>
        </p:blipFill>
        <p:spPr>
          <a:xfrm>
            <a:off x="5101389" y="1123837"/>
            <a:ext cx="4207204" cy="3393299"/>
          </a:xfrm>
        </p:spPr>
      </p:pic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D9FBBA66-3EE0-D742-EF4E-D5B9EBA2A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039917-47A8-6F90-605D-96537CE84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544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2C2B649-6846-8AB3-E807-A9066F0375DA}"/>
              </a:ext>
            </a:extLst>
          </p:cNvPr>
          <p:cNvGrpSpPr/>
          <p:nvPr/>
        </p:nvGrpSpPr>
        <p:grpSpPr>
          <a:xfrm>
            <a:off x="3210688" y="4050587"/>
            <a:ext cx="7423447" cy="555198"/>
            <a:chOff x="2782782" y="3186486"/>
            <a:chExt cx="7423447" cy="555198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4290B56D-BAD8-7667-F745-0621E1AEAA1A}"/>
                </a:ext>
              </a:extLst>
            </p:cNvPr>
            <p:cNvSpPr txBox="1"/>
            <p:nvPr/>
          </p:nvSpPr>
          <p:spPr>
            <a:xfrm>
              <a:off x="2782782" y="3197232"/>
              <a:ext cx="1261884" cy="523220"/>
            </a:xfrm>
            <a:prstGeom prst="rect">
              <a:avLst/>
            </a:prstGeom>
            <a:noFill/>
            <a:ln w="50800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注意１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9027F463-4FD0-398D-D337-40A423488004}"/>
                </a:ext>
              </a:extLst>
            </p:cNvPr>
            <p:cNvSpPr txBox="1"/>
            <p:nvPr/>
          </p:nvSpPr>
          <p:spPr>
            <a:xfrm>
              <a:off x="4319884" y="3186486"/>
              <a:ext cx="1261884" cy="523220"/>
            </a:xfrm>
            <a:prstGeom prst="rect">
              <a:avLst/>
            </a:prstGeom>
            <a:noFill/>
            <a:ln w="50800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注意２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CF2E36FB-809C-E4D0-96B6-E0FB43ABD6ED}"/>
                </a:ext>
              </a:extLst>
            </p:cNvPr>
            <p:cNvSpPr txBox="1"/>
            <p:nvPr/>
          </p:nvSpPr>
          <p:spPr>
            <a:xfrm>
              <a:off x="5861371" y="3197232"/>
              <a:ext cx="1261884" cy="523220"/>
            </a:xfrm>
            <a:prstGeom prst="rect">
              <a:avLst/>
            </a:prstGeom>
            <a:noFill/>
            <a:ln w="50800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注意３</a:t>
              </a:r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C6813A11-3DF1-1B12-729E-AD100D4A4F70}"/>
                </a:ext>
              </a:extLst>
            </p:cNvPr>
            <p:cNvSpPr txBox="1"/>
            <p:nvPr/>
          </p:nvSpPr>
          <p:spPr>
            <a:xfrm>
              <a:off x="7402858" y="3207848"/>
              <a:ext cx="1620957" cy="523220"/>
            </a:xfrm>
            <a:prstGeom prst="rect">
              <a:avLst/>
            </a:prstGeom>
            <a:noFill/>
            <a:ln w="50800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反則注意</a:t>
              </a: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06CDEEC-5E3A-BA51-1D7B-5DBFBC601BF5}"/>
                </a:ext>
              </a:extLst>
            </p:cNvPr>
            <p:cNvSpPr txBox="1"/>
            <p:nvPr/>
          </p:nvSpPr>
          <p:spPr>
            <a:xfrm>
              <a:off x="9303418" y="3218464"/>
              <a:ext cx="902811" cy="523220"/>
            </a:xfrm>
            <a:prstGeom prst="rect">
              <a:avLst/>
            </a:prstGeom>
            <a:noFill/>
            <a:ln w="50800">
              <a:solidFill>
                <a:schemeClr val="accent5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反則</a:t>
              </a:r>
            </a:p>
          </p:txBody>
        </p:sp>
      </p:grp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ウォーンングとペナルティの注意点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E30655-B316-0956-498C-155D3AD5B605}"/>
              </a:ext>
            </a:extLst>
          </p:cNvPr>
          <p:cNvSpPr txBox="1"/>
          <p:nvPr/>
        </p:nvSpPr>
        <p:spPr>
          <a:xfrm>
            <a:off x="4591930" y="1535449"/>
            <a:ext cx="2646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  <a:latin typeface="+mn-ea"/>
              </a:rPr>
              <a:t>接触について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6988E4A-82CB-5AF2-4C17-D510370F5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DE5FE0-277C-645E-6BB8-95C91951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89D5FC-6EFC-C268-7C27-CD822751E201}"/>
              </a:ext>
            </a:extLst>
          </p:cNvPr>
          <p:cNvSpPr txBox="1"/>
          <p:nvPr/>
        </p:nvSpPr>
        <p:spPr>
          <a:xfrm>
            <a:off x="2496806" y="2870052"/>
            <a:ext cx="6837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注意１</a:t>
            </a:r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kumimoji="1" lang="ja-JP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２</a:t>
            </a:r>
            <a:r>
              <a:rPr kumimoji="1" lang="en-US" altLang="ja-JP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kumimoji="1" lang="ja-JP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３は飛び越えることはできない</a:t>
            </a:r>
          </a:p>
        </p:txBody>
      </p:sp>
      <p:sp>
        <p:nvSpPr>
          <p:cNvPr id="32" name="右カーブ矢印 31">
            <a:extLst>
              <a:ext uri="{FF2B5EF4-FFF2-40B4-BE49-F238E27FC236}">
                <a16:creationId xmlns:a16="http://schemas.microsoft.com/office/drawing/2014/main" id="{502ABC50-E1DB-73DC-6E05-EF2AEFC1F799}"/>
              </a:ext>
            </a:extLst>
          </p:cNvPr>
          <p:cNvSpPr/>
          <p:nvPr/>
        </p:nvSpPr>
        <p:spPr>
          <a:xfrm rot="16200000">
            <a:off x="5207700" y="3330854"/>
            <a:ext cx="660563" cy="3231917"/>
          </a:xfrm>
          <a:prstGeom prst="curvedRightArrow">
            <a:avLst>
              <a:gd name="adj1" fmla="val 0"/>
              <a:gd name="adj2" fmla="val 50000"/>
              <a:gd name="adj3" fmla="val 25000"/>
            </a:avLst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3" name="右カーブ矢印 42">
            <a:extLst>
              <a:ext uri="{FF2B5EF4-FFF2-40B4-BE49-F238E27FC236}">
                <a16:creationId xmlns:a16="http://schemas.microsoft.com/office/drawing/2014/main" id="{8CB99BC6-A669-E62C-9C3B-F3E446C91AAF}"/>
              </a:ext>
            </a:extLst>
          </p:cNvPr>
          <p:cNvSpPr/>
          <p:nvPr/>
        </p:nvSpPr>
        <p:spPr>
          <a:xfrm rot="16200000">
            <a:off x="3591741" y="3341599"/>
            <a:ext cx="660563" cy="3231917"/>
          </a:xfrm>
          <a:prstGeom prst="curvedRightArrow">
            <a:avLst>
              <a:gd name="adj1" fmla="val 0"/>
              <a:gd name="adj2" fmla="val 50000"/>
              <a:gd name="adj3" fmla="val 25000"/>
            </a:avLst>
          </a:prstGeom>
          <a:noFill/>
          <a:ln w="254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AB2CCAF3-514D-3340-8301-D6D3A076BC2D}"/>
              </a:ext>
            </a:extLst>
          </p:cNvPr>
          <p:cNvSpPr txBox="1"/>
          <p:nvPr/>
        </p:nvSpPr>
        <p:spPr>
          <a:xfrm>
            <a:off x="1850475" y="415101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接触</a:t>
            </a: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92959E50-4681-9C2B-FD45-71598D71A00D}"/>
              </a:ext>
            </a:extLst>
          </p:cNvPr>
          <p:cNvSpPr txBox="1"/>
          <p:nvPr/>
        </p:nvSpPr>
        <p:spPr>
          <a:xfrm>
            <a:off x="866413" y="2405217"/>
            <a:ext cx="109568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接触（怪我）の度合いにより「注意」「反則注意」「反則」を判断</a:t>
            </a:r>
          </a:p>
        </p:txBody>
      </p:sp>
      <p:sp>
        <p:nvSpPr>
          <p:cNvPr id="47" name="爆発 2 46">
            <a:extLst>
              <a:ext uri="{FF2B5EF4-FFF2-40B4-BE49-F238E27FC236}">
                <a16:creationId xmlns:a16="http://schemas.microsoft.com/office/drawing/2014/main" id="{6897C2C3-8A99-A699-E640-A6423165F429}"/>
              </a:ext>
            </a:extLst>
          </p:cNvPr>
          <p:cNvSpPr/>
          <p:nvPr/>
        </p:nvSpPr>
        <p:spPr>
          <a:xfrm>
            <a:off x="1597999" y="3781716"/>
            <a:ext cx="1151284" cy="1037359"/>
          </a:xfrm>
          <a:prstGeom prst="irregularSeal2">
            <a:avLst/>
          </a:prstGeom>
          <a:noFill/>
          <a:ln w="476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乗算記号 47">
            <a:extLst>
              <a:ext uri="{FF2B5EF4-FFF2-40B4-BE49-F238E27FC236}">
                <a16:creationId xmlns:a16="http://schemas.microsoft.com/office/drawing/2014/main" id="{E6A49064-EFC2-CECF-177A-D898A2BDCE67}"/>
              </a:ext>
            </a:extLst>
          </p:cNvPr>
          <p:cNvSpPr/>
          <p:nvPr/>
        </p:nvSpPr>
        <p:spPr>
          <a:xfrm>
            <a:off x="3180521" y="4911688"/>
            <a:ext cx="848140" cy="730811"/>
          </a:xfrm>
          <a:prstGeom prst="mathMultiply">
            <a:avLst>
              <a:gd name="adj1" fmla="val 1445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9" name="乗算記号 48">
            <a:extLst>
              <a:ext uri="{FF2B5EF4-FFF2-40B4-BE49-F238E27FC236}">
                <a16:creationId xmlns:a16="http://schemas.microsoft.com/office/drawing/2014/main" id="{839A76A4-AFDE-96CC-7828-ECF89929E316}"/>
              </a:ext>
            </a:extLst>
          </p:cNvPr>
          <p:cNvSpPr/>
          <p:nvPr/>
        </p:nvSpPr>
        <p:spPr>
          <a:xfrm>
            <a:off x="5287617" y="4895315"/>
            <a:ext cx="848140" cy="730811"/>
          </a:xfrm>
          <a:prstGeom prst="mathMultiply">
            <a:avLst>
              <a:gd name="adj1" fmla="val 14453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05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ジェスチャー</a:t>
            </a:r>
            <a:endParaRPr kumimoji="1" lang="en-US" altLang="ja-JP" sz="2800" dirty="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DE0C3F3-AE39-A386-7A56-B66ECA25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©️2023 Japan </a:t>
            </a:r>
            <a:r>
              <a:rPr lang="en-US" dirty="0" err="1"/>
              <a:t>Karatedo</a:t>
            </a:r>
            <a:r>
              <a:rPr lang="en-US" dirty="0"/>
              <a:t> Federation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B01EABC-5D55-D3D5-89EB-36E4C0518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AB673D-4417-8E42-BB55-0C6F13E0AFFD}"/>
              </a:ext>
            </a:extLst>
          </p:cNvPr>
          <p:cNvSpPr txBox="1"/>
          <p:nvPr/>
        </p:nvSpPr>
        <p:spPr>
          <a:xfrm>
            <a:off x="2021919" y="1449738"/>
            <a:ext cx="1261884" cy="523220"/>
          </a:xfrm>
          <a:prstGeom prst="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注意１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D086FFA-D428-79A8-DB67-EC7F3CC31BA1}"/>
              </a:ext>
            </a:extLst>
          </p:cNvPr>
          <p:cNvSpPr txBox="1"/>
          <p:nvPr/>
        </p:nvSpPr>
        <p:spPr>
          <a:xfrm>
            <a:off x="5465057" y="1460480"/>
            <a:ext cx="1261884" cy="523220"/>
          </a:xfrm>
          <a:prstGeom prst="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注意２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DF96064-6C86-D331-863E-402985DEE42F}"/>
              </a:ext>
            </a:extLst>
          </p:cNvPr>
          <p:cNvSpPr txBox="1"/>
          <p:nvPr/>
        </p:nvSpPr>
        <p:spPr>
          <a:xfrm>
            <a:off x="8767954" y="1449738"/>
            <a:ext cx="1261884" cy="523220"/>
          </a:xfrm>
          <a:prstGeom prst="rect">
            <a:avLst/>
          </a:prstGeom>
          <a:noFill/>
          <a:ln w="5080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tx1">
                    <a:lumMod val="75000"/>
                    <a:lumOff val="25000"/>
                  </a:schemeClr>
                </a:solidFill>
              </a:rPr>
              <a:t>注意３</a:t>
            </a: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A18F3009-01D1-01AC-70AB-470CC1580C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02" t="16833" r="18464"/>
          <a:stretch/>
        </p:blipFill>
        <p:spPr>
          <a:xfrm>
            <a:off x="8359693" y="2120225"/>
            <a:ext cx="2358887" cy="3916018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7D58579A-8C93-D27F-2AE6-43EF7522D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31" t="16833" r="17135"/>
          <a:stretch/>
        </p:blipFill>
        <p:spPr>
          <a:xfrm>
            <a:off x="4916555" y="2130967"/>
            <a:ext cx="2358887" cy="3916018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9633123-0485-7639-B171-1490DC7EDA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5" t="16833" r="19251"/>
          <a:stretch/>
        </p:blipFill>
        <p:spPr>
          <a:xfrm>
            <a:off x="1473417" y="2164419"/>
            <a:ext cx="2358887" cy="391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24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非公式ウォーンング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E30655-B316-0956-498C-155D3AD5B605}"/>
              </a:ext>
            </a:extLst>
          </p:cNvPr>
          <p:cNvSpPr txBox="1"/>
          <p:nvPr/>
        </p:nvSpPr>
        <p:spPr>
          <a:xfrm>
            <a:off x="3746639" y="1018171"/>
            <a:ext cx="4698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  <a:latin typeface="+mn-ea"/>
              </a:rPr>
              <a:t>わかれて・つづけての間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6950640-E129-D526-3C4F-7E9AD79867AE}"/>
              </a:ext>
            </a:extLst>
          </p:cNvPr>
          <p:cNvSpPr txBox="1"/>
          <p:nvPr/>
        </p:nvSpPr>
        <p:spPr>
          <a:xfrm>
            <a:off x="147711" y="1597005"/>
            <a:ext cx="1189657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１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,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  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主審が「わかれて」を告げるのと同時に競技者が技を出した場合、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　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   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主審は「やめ」を掛け元の位置に戻り、通常通り試合を再開する。 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　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 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  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→</a:t>
            </a:r>
            <a:r>
              <a:rPr lang="ja-JP" altLang="en-US" sz="240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違反とはならない </a:t>
            </a:r>
            <a:endParaRPr lang="en-US" altLang="ja-JP" sz="2400" u="sng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endParaRPr lang="ja-JP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 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２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,  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主審が「わかれて」を告げるのと同時に副審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2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名以上が同競技者に得点の旗を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　　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表示した場合、主審はその競技者側に向かって口に手を当て、その後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　　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「取りません」の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ジェスチャーを行い、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通常通り試合を再開する。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　　→</a:t>
            </a:r>
            <a:r>
              <a:rPr lang="ja-JP" altLang="en-US" sz="240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違反とはならない </a:t>
            </a:r>
            <a:endParaRPr lang="en-US" altLang="ja-JP" sz="2400" u="sng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endParaRPr lang="ja-JP" altLang="en-US" sz="2400" u="sng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 3,  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 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主審が「わかれて」を告げたにもかかわらず、片方または両方の競技者が掴んだ　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　　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ままの場合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、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口に手を当てるジェスチャーを行い、ウォーニングまたはペナル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HGPｺﾞｼｯｸM"/>
              </a:rPr>
              <a:t>　　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ティを与える。</a:t>
            </a:r>
            <a:endParaRPr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HGPｺﾞｼｯｸM"/>
            </a:endParaRPr>
          </a:p>
          <a:p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        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HGPｺﾞｼｯｸM"/>
              </a:rPr>
              <a:t>→ただし場外は場外のウォーニングまたはペナルティを与える。</a:t>
            </a:r>
            <a:endParaRPr lang="ja-JP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22B3DB3-B7C3-B516-44D4-4D602467F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©️2023 Japan </a:t>
            </a:r>
            <a:r>
              <a:rPr lang="en-US" dirty="0" err="1"/>
              <a:t>Karatedo</a:t>
            </a:r>
            <a:r>
              <a:rPr lang="en-US" dirty="0"/>
              <a:t> Federation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03DB5E-1390-15A0-DEA5-A2B34A15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111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誇張と装い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E30655-B316-0956-498C-155D3AD5B605}"/>
              </a:ext>
            </a:extLst>
          </p:cNvPr>
          <p:cNvSpPr txBox="1"/>
          <p:nvPr/>
        </p:nvSpPr>
        <p:spPr>
          <a:xfrm>
            <a:off x="3049335" y="1304617"/>
            <a:ext cx="60933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接触に対する誇張</a:t>
            </a:r>
            <a:r>
              <a:rPr kumimoji="1" lang="en-US" altLang="ja-JP" sz="3200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kumimoji="1" lang="en-US" altLang="ja-JP" sz="32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EXAGGERATIOM</a:t>
            </a:r>
            <a:endParaRPr kumimoji="1" lang="ja-JP" altLang="en-US" sz="320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A5B14A-09D7-DE2C-57DB-0507E785F743}"/>
              </a:ext>
            </a:extLst>
          </p:cNvPr>
          <p:cNvSpPr txBox="1"/>
          <p:nvPr/>
        </p:nvSpPr>
        <p:spPr>
          <a:xfrm>
            <a:off x="3538956" y="2168509"/>
            <a:ext cx="5109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わずかな過剰反応：注意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明らかな誇張（痛がる）：反則注意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より深刻な誇張：反則（直接）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0AD0E8D-F8D6-B5C0-401E-453687318D2C}"/>
              </a:ext>
            </a:extLst>
          </p:cNvPr>
          <p:cNvSpPr txBox="1"/>
          <p:nvPr/>
        </p:nvSpPr>
        <p:spPr>
          <a:xfrm>
            <a:off x="4154514" y="3820725"/>
            <a:ext cx="3877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怪我の装い</a:t>
            </a:r>
            <a:r>
              <a:rPr kumimoji="1" lang="en-US" altLang="ja-JP" sz="3200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kumimoji="1" lang="en-US" altLang="ja-JP" sz="3200" dirty="0" smtClean="0">
                <a:solidFill>
                  <a:schemeClr val="accent1">
                    <a:lumMod val="50000"/>
                  </a:schemeClr>
                </a:solidFill>
                <a:latin typeface="+mn-ea"/>
              </a:rPr>
              <a:t>FEIGNIN</a:t>
            </a:r>
            <a:endParaRPr kumimoji="1" lang="ja-JP" altLang="en-US" sz="3200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F3793BA-F360-D050-1ECC-CD9A0F27EC55}"/>
              </a:ext>
            </a:extLst>
          </p:cNvPr>
          <p:cNvSpPr txBox="1"/>
          <p:nvPr/>
        </p:nvSpPr>
        <p:spPr>
          <a:xfrm>
            <a:off x="3846762" y="4574004"/>
            <a:ext cx="44935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怪我を装った：注意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明らかな偽装：反則注意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より深刻な装い：失格（直接）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endParaRPr kumimoji="1" lang="ja-JP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C5560B0-BD1F-1739-B6C3-0385DBD7B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7913" y="1938801"/>
            <a:ext cx="1426963" cy="231151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0F2C3CA-B98B-AC57-456D-3157315B3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366" y="4113112"/>
            <a:ext cx="1186295" cy="2055703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0F1DC13-4410-7FDD-B706-FE55C0568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E839775-92E2-7627-160A-7D2AC3815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53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ポイント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6FB459-283C-3454-658F-B1416162873A}"/>
              </a:ext>
            </a:extLst>
          </p:cNvPr>
          <p:cNvSpPr txBox="1"/>
          <p:nvPr/>
        </p:nvSpPr>
        <p:spPr>
          <a:xfrm>
            <a:off x="4567380" y="1474158"/>
            <a:ext cx="3057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  <a:latin typeface="+mn-ea"/>
              </a:rPr>
              <a:t>上段技について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B32263-355A-259E-8F2C-F34C27D97B6D}"/>
              </a:ext>
            </a:extLst>
          </p:cNvPr>
          <p:cNvSpPr txBox="1"/>
          <p:nvPr/>
        </p:nvSpPr>
        <p:spPr>
          <a:xfrm>
            <a:off x="1146896" y="3790881"/>
            <a:ext cx="19762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蹴り：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5cm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以内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/>
            </a:r>
            <a:b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</a:b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スキンタッチ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ok</a:t>
            </a:r>
          </a:p>
          <a:p>
            <a:pPr algn="ctr"/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突き：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2cm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以内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スキンタッチ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ok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B84631-E93A-0319-D7F0-B599B149EB4A}"/>
              </a:ext>
            </a:extLst>
          </p:cNvPr>
          <p:cNvSpPr txBox="1"/>
          <p:nvPr/>
        </p:nvSpPr>
        <p:spPr>
          <a:xfrm>
            <a:off x="8975025" y="3840897"/>
            <a:ext cx="21153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蹴り：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10cm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以内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スキンタッチ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ok</a:t>
            </a:r>
          </a:p>
          <a:p>
            <a:pPr algn="ctr"/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突き：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5cm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以内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/>
            </a:r>
            <a:b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</a:b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(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接触禁止）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35229F-3F0F-869B-3A7B-AF57440A8348}"/>
              </a:ext>
            </a:extLst>
          </p:cNvPr>
          <p:cNvSpPr txBox="1"/>
          <p:nvPr/>
        </p:nvSpPr>
        <p:spPr>
          <a:xfrm>
            <a:off x="4680097" y="3790881"/>
            <a:ext cx="26344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蹴り：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10cm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以内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/>
            </a:r>
            <a:b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</a:b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スキンタッチ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ok</a:t>
            </a:r>
          </a:p>
          <a:p>
            <a:pPr algn="ctr"/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突き：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5cm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以内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/>
            </a:r>
            <a:b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</a:b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スキンタッチ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ok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2DA5CC2-B3B4-F1F4-804C-5EB7C17DEEA0}"/>
              </a:ext>
            </a:extLst>
          </p:cNvPr>
          <p:cNvSpPr txBox="1"/>
          <p:nvPr/>
        </p:nvSpPr>
        <p:spPr>
          <a:xfrm>
            <a:off x="1427115" y="2428078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シニア</a:t>
            </a:r>
            <a:endParaRPr kumimoji="1" lang="en-US" altLang="ja-JP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2166A38-430D-CEBE-1CF4-162085D42CC1}"/>
              </a:ext>
            </a:extLst>
          </p:cNvPr>
          <p:cNvSpPr txBox="1"/>
          <p:nvPr/>
        </p:nvSpPr>
        <p:spPr>
          <a:xfrm>
            <a:off x="4683281" y="2378584"/>
            <a:ext cx="236154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ジュニア</a:t>
            </a:r>
            <a:endParaRPr kumimoji="1" lang="en-US" altLang="ja-JP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kumimoji="1" lang="ja-JP" altLang="en-US" sz="2000">
                <a:solidFill>
                  <a:schemeClr val="accent1">
                    <a:lumMod val="50000"/>
                  </a:schemeClr>
                </a:solidFill>
              </a:rPr>
              <a:t>（１６歳</a:t>
            </a:r>
            <a:r>
              <a:rPr kumimoji="1" lang="en-US" altLang="ja-JP" sz="20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kumimoji="1" lang="ja-JP" altLang="en-US" sz="2000">
                <a:solidFill>
                  <a:schemeClr val="accent1">
                    <a:lumMod val="50000"/>
                  </a:schemeClr>
                </a:solidFill>
              </a:rPr>
              <a:t>１７歳）</a:t>
            </a:r>
            <a:endParaRPr kumimoji="1" lang="en-US" altLang="ja-JP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DE682BA-8DAD-F2B5-20E9-2393EBF2D01E}"/>
              </a:ext>
            </a:extLst>
          </p:cNvPr>
          <p:cNvSpPr txBox="1"/>
          <p:nvPr/>
        </p:nvSpPr>
        <p:spPr>
          <a:xfrm>
            <a:off x="8848736" y="2428078"/>
            <a:ext cx="236795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カデット</a:t>
            </a:r>
            <a:endParaRPr kumimoji="1" lang="en-US" altLang="ja-JP" sz="3200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kumimoji="1" lang="ja-JP" altLang="en-US" sz="2000">
                <a:solidFill>
                  <a:schemeClr val="accent1">
                    <a:lumMod val="50000"/>
                  </a:schemeClr>
                </a:solidFill>
              </a:rPr>
              <a:t>（１４歳</a:t>
            </a:r>
            <a:r>
              <a:rPr kumimoji="1" lang="en-US" altLang="ja-JP" sz="2000" dirty="0">
                <a:solidFill>
                  <a:schemeClr val="accent1">
                    <a:lumMod val="50000"/>
                  </a:schemeClr>
                </a:solidFill>
              </a:rPr>
              <a:t>−</a:t>
            </a:r>
            <a:r>
              <a:rPr kumimoji="1" lang="ja-JP" altLang="en-US" sz="2000">
                <a:solidFill>
                  <a:schemeClr val="accent1">
                    <a:lumMod val="50000"/>
                  </a:schemeClr>
                </a:solidFill>
              </a:rPr>
              <a:t>１５歳）</a:t>
            </a:r>
            <a:endParaRPr kumimoji="1" lang="en-US" altLang="ja-JP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E9EFE6A-E270-0FAE-642E-F219B8AE24F4}"/>
              </a:ext>
            </a:extLst>
          </p:cNvPr>
          <p:cNvGrpSpPr/>
          <p:nvPr/>
        </p:nvGrpSpPr>
        <p:grpSpPr>
          <a:xfrm>
            <a:off x="352943" y="3428575"/>
            <a:ext cx="3552899" cy="2318154"/>
            <a:chOff x="665018" y="3916502"/>
            <a:chExt cx="2433308" cy="1912082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10E9EB04-1E32-0AD6-DDBC-AD95C34E2F87}"/>
                </a:ext>
              </a:extLst>
            </p:cNvPr>
            <p:cNvSpPr/>
            <p:nvPr/>
          </p:nvSpPr>
          <p:spPr>
            <a:xfrm>
              <a:off x="665018" y="3916502"/>
              <a:ext cx="2292645" cy="1798498"/>
            </a:xfrm>
            <a:prstGeom prst="rect">
              <a:avLst/>
            </a:prstGeom>
            <a:noFill/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87FE58A9-D413-8E64-0BEE-42A8C3D5427B}"/>
                </a:ext>
              </a:extLst>
            </p:cNvPr>
            <p:cNvSpPr/>
            <p:nvPr/>
          </p:nvSpPr>
          <p:spPr>
            <a:xfrm>
              <a:off x="805681" y="4030086"/>
              <a:ext cx="2292645" cy="1798498"/>
            </a:xfrm>
            <a:prstGeom prst="rect">
              <a:avLst/>
            </a:prstGeom>
            <a:noFill/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CE8C49F1-6DA7-E33F-D102-663DC78945B2}"/>
              </a:ext>
            </a:extLst>
          </p:cNvPr>
          <p:cNvGrpSpPr/>
          <p:nvPr/>
        </p:nvGrpSpPr>
        <p:grpSpPr>
          <a:xfrm>
            <a:off x="4190295" y="3434947"/>
            <a:ext cx="3519184" cy="2325811"/>
            <a:chOff x="817418" y="3581400"/>
            <a:chExt cx="3124200" cy="2438400"/>
          </a:xfrm>
        </p:grpSpPr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2339D685-59CE-22FE-727E-95FAEB204F74}"/>
                </a:ext>
              </a:extLst>
            </p:cNvPr>
            <p:cNvSpPr/>
            <p:nvPr/>
          </p:nvSpPr>
          <p:spPr>
            <a:xfrm>
              <a:off x="817418" y="3581400"/>
              <a:ext cx="2971800" cy="2286000"/>
            </a:xfrm>
            <a:prstGeom prst="rect">
              <a:avLst/>
            </a:prstGeom>
            <a:noFill/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A06B8963-FCD9-926D-0FBE-10C23EEBA8DB}"/>
                </a:ext>
              </a:extLst>
            </p:cNvPr>
            <p:cNvSpPr/>
            <p:nvPr/>
          </p:nvSpPr>
          <p:spPr>
            <a:xfrm>
              <a:off x="969818" y="3733800"/>
              <a:ext cx="2971800" cy="2286000"/>
            </a:xfrm>
            <a:prstGeom prst="rect">
              <a:avLst/>
            </a:prstGeom>
            <a:noFill/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50847435-97FE-7B9D-3898-BD0408479ADC}"/>
              </a:ext>
            </a:extLst>
          </p:cNvPr>
          <p:cNvGrpSpPr/>
          <p:nvPr/>
        </p:nvGrpSpPr>
        <p:grpSpPr>
          <a:xfrm>
            <a:off x="8243500" y="3434947"/>
            <a:ext cx="3519184" cy="2325811"/>
            <a:chOff x="817418" y="3581400"/>
            <a:chExt cx="3124200" cy="2438400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EDDA3C51-9ACE-6C8E-39BF-37052E51189C}"/>
                </a:ext>
              </a:extLst>
            </p:cNvPr>
            <p:cNvSpPr/>
            <p:nvPr/>
          </p:nvSpPr>
          <p:spPr>
            <a:xfrm>
              <a:off x="817418" y="3581400"/>
              <a:ext cx="2971800" cy="2286000"/>
            </a:xfrm>
            <a:prstGeom prst="rect">
              <a:avLst/>
            </a:prstGeom>
            <a:noFill/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06BECBC8-9C10-D5E8-B132-D0366357AE75}"/>
                </a:ext>
              </a:extLst>
            </p:cNvPr>
            <p:cNvSpPr/>
            <p:nvPr/>
          </p:nvSpPr>
          <p:spPr>
            <a:xfrm>
              <a:off x="969818" y="3733800"/>
              <a:ext cx="2971800" cy="2286000"/>
            </a:xfrm>
            <a:prstGeom prst="rect">
              <a:avLst/>
            </a:prstGeom>
            <a:noFill/>
            <a:ln w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3C220A0-ACFD-A8B8-1B7F-2CAC8EA60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©️2023 Japan </a:t>
            </a:r>
            <a:r>
              <a:rPr lang="en-US" dirty="0" err="1"/>
              <a:t>Karatedo</a:t>
            </a:r>
            <a:r>
              <a:rPr lang="en-US" dirty="0"/>
              <a:t> Federation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4C22AF-EF92-EBBA-76F3-3C142F0C1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3866FD3-BDFD-0FF2-3F4C-909604DD7A39}"/>
              </a:ext>
            </a:extLst>
          </p:cNvPr>
          <p:cNvSpPr txBox="1"/>
          <p:nvPr/>
        </p:nvSpPr>
        <p:spPr>
          <a:xfrm>
            <a:off x="2948428" y="584007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800" dirty="0" smtClean="0">
                <a:solidFill>
                  <a:schemeClr val="accent1">
                    <a:lumMod val="50000"/>
                  </a:schemeClr>
                </a:solidFill>
              </a:rPr>
              <a:t>※</a:t>
            </a:r>
            <a:r>
              <a:rPr kumimoji="1" lang="ja-JP" altLang="en-US" sz="1800" dirty="0" smtClean="0">
                <a:solidFill>
                  <a:schemeClr val="accent1">
                    <a:lumMod val="50000"/>
                  </a:schemeClr>
                </a:solidFill>
              </a:rPr>
              <a:t>少年は</a:t>
            </a:r>
            <a:r>
              <a:rPr kumimoji="1" lang="ja-JP" altLang="en-US" dirty="0">
                <a:solidFill>
                  <a:schemeClr val="accent1">
                    <a:lumMod val="50000"/>
                  </a:schemeClr>
                </a:solidFill>
              </a:rPr>
              <a:t>ジュニア</a:t>
            </a:r>
            <a:r>
              <a:rPr kumimoji="1" lang="ja-JP" altLang="en-US" sz="1800" dirty="0" smtClean="0">
                <a:solidFill>
                  <a:schemeClr val="accent1">
                    <a:lumMod val="50000"/>
                  </a:schemeClr>
                </a:solidFill>
              </a:rPr>
              <a:t>を</a:t>
            </a:r>
            <a:r>
              <a:rPr kumimoji="1" lang="ja-JP" altLang="en-US" sz="1800" dirty="0">
                <a:solidFill>
                  <a:schemeClr val="accent1">
                    <a:lumMod val="50000"/>
                  </a:schemeClr>
                </a:solidFill>
              </a:rPr>
              <a:t>適応</a:t>
            </a:r>
            <a:endParaRPr kumimoji="1" lang="en-US" altLang="ja-JP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797D873-B6E0-1F1A-52BE-D149F188F873}"/>
              </a:ext>
            </a:extLst>
          </p:cNvPr>
          <p:cNvSpPr txBox="1"/>
          <p:nvPr/>
        </p:nvSpPr>
        <p:spPr>
          <a:xfrm>
            <a:off x="6983828" y="5840079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ja-JP" sz="1800" dirty="0">
                <a:solidFill>
                  <a:schemeClr val="accent1">
                    <a:lumMod val="50000"/>
                  </a:schemeClr>
                </a:solidFill>
              </a:rPr>
              <a:t>※JKF</a:t>
            </a:r>
            <a:r>
              <a:rPr kumimoji="1" lang="ja-JP" altLang="en-US" sz="1800">
                <a:solidFill>
                  <a:schemeClr val="accent1">
                    <a:lumMod val="50000"/>
                  </a:schemeClr>
                </a:solidFill>
              </a:rPr>
              <a:t>では中学生</a:t>
            </a:r>
          </a:p>
        </p:txBody>
      </p:sp>
    </p:spTree>
    <p:extLst>
      <p:ext uri="{BB962C8B-B14F-4D97-AF65-F5344CB8AC3E}">
        <p14:creationId xmlns:p14="http://schemas.microsoft.com/office/powerpoint/2010/main" val="1150896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ポイント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F6FB459-283C-3454-658F-B1416162873A}"/>
              </a:ext>
            </a:extLst>
          </p:cNvPr>
          <p:cNvSpPr txBox="1"/>
          <p:nvPr/>
        </p:nvSpPr>
        <p:spPr>
          <a:xfrm>
            <a:off x="5593304" y="1474158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  <a:latin typeface="+mn-ea"/>
              </a:rPr>
              <a:t>一本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128882-4EED-45FA-51F1-57D7790AD664}"/>
              </a:ext>
            </a:extLst>
          </p:cNvPr>
          <p:cNvSpPr txBox="1"/>
          <p:nvPr/>
        </p:nvSpPr>
        <p:spPr>
          <a:xfrm>
            <a:off x="2925904" y="2134390"/>
            <a:ext cx="63401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上段への蹴り技、または足の裏以外の部分が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マットに接している相手に対する有効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9413F7A-41C7-91C7-4103-5DCD04123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590" y="3037319"/>
            <a:ext cx="3036820" cy="3060362"/>
          </a:xfrm>
          <a:prstGeom prst="rect">
            <a:avLst/>
          </a:prstGeom>
        </p:spPr>
      </p:pic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79465EB-7F81-8821-2438-3BC87CA9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E2C425E-58DD-C0E4-4BCA-189B79982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A93ABC3-B997-C81C-6FBC-FA6B1548C7DB}"/>
              </a:ext>
            </a:extLst>
          </p:cNvPr>
          <p:cNvSpPr txBox="1"/>
          <p:nvPr/>
        </p:nvSpPr>
        <p:spPr>
          <a:xfrm>
            <a:off x="6867090" y="5866849"/>
            <a:ext cx="7473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00" dirty="0">
                <a:solidFill>
                  <a:schemeClr val="bg1"/>
                </a:solidFill>
              </a:rPr>
              <a:t>©️ 2023</a:t>
            </a:r>
            <a:r>
              <a:rPr kumimoji="1" lang="ja-JP" altLang="en-US" sz="900">
                <a:solidFill>
                  <a:schemeClr val="bg1"/>
                </a:solidFill>
              </a:rPr>
              <a:t> </a:t>
            </a:r>
            <a:r>
              <a:rPr kumimoji="1" lang="en-US" altLang="ja-JP" sz="900" dirty="0">
                <a:solidFill>
                  <a:schemeClr val="bg1"/>
                </a:solidFill>
              </a:rPr>
              <a:t>WKF</a:t>
            </a:r>
            <a:endParaRPr kumimoji="1" lang="ja-JP" altLang="en-US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58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7F23ACB-7C4C-0443-B682-1777AD05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46" y="3820162"/>
            <a:ext cx="1000407" cy="111034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ポイント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128882-4EED-45FA-51F1-57D7790AD664}"/>
              </a:ext>
            </a:extLst>
          </p:cNvPr>
          <p:cNvSpPr txBox="1"/>
          <p:nvPr/>
        </p:nvSpPr>
        <p:spPr>
          <a:xfrm>
            <a:off x="1387016" y="1557429"/>
            <a:ext cx="9417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人の競技者に複数の副審が得点を表示、その得点が異なる場合、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それぞれの得点に対してお互い同数であれば、</a:t>
            </a:r>
            <a:r>
              <a:rPr kumimoji="1" lang="ja-JP" altLang="en-US" sz="2400" u="sng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高い方を採用する。</a:t>
            </a:r>
            <a:endParaRPr kumimoji="1" lang="en-US" altLang="ja-JP" sz="2400" u="sng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65EFE63-EECA-4DAE-1BA6-C1D17472F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795" y="3914818"/>
            <a:ext cx="1065412" cy="1072786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B5C3E1-2700-02C0-31E7-3153D930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1E1C7C-CB17-6B24-8968-25C872F03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31ACAA6-857A-5470-F471-EB5F3A7C1C48}"/>
              </a:ext>
            </a:extLst>
          </p:cNvPr>
          <p:cNvSpPr txBox="1"/>
          <p:nvPr/>
        </p:nvSpPr>
        <p:spPr>
          <a:xfrm flipH="1">
            <a:off x="726268" y="3102184"/>
            <a:ext cx="452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１→赤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有効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・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４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→赤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技あり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（</a:t>
            </a:r>
            <a:r>
              <a:rPr kumimoji="1" lang="en-US" altLang="ja-JP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</a:t>
            </a:r>
            <a:r>
              <a:rPr kumimoji="1"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２</a:t>
            </a:r>
            <a:r>
              <a:rPr kumimoji="1" lang="en-US" altLang="ja-JP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,J</a:t>
            </a:r>
            <a:r>
              <a:rPr kumimoji="1"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３は表示なし）</a:t>
            </a:r>
            <a:endParaRPr kumimoji="1" lang="en-US" altLang="ja-JP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CFAA9D-4CD8-4A56-3FE2-178D49AFAED5}"/>
              </a:ext>
            </a:extLst>
          </p:cNvPr>
          <p:cNvSpPr txBox="1"/>
          <p:nvPr/>
        </p:nvSpPr>
        <p:spPr>
          <a:xfrm flipH="1">
            <a:off x="947036" y="5516855"/>
            <a:ext cx="427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スコア　赤　技あり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山形 14">
            <a:extLst>
              <a:ext uri="{FF2B5EF4-FFF2-40B4-BE49-F238E27FC236}">
                <a16:creationId xmlns:a16="http://schemas.microsoft.com/office/drawing/2014/main" id="{C9DA9CC9-D21B-DBAE-749A-07B297AED525}"/>
              </a:ext>
            </a:extLst>
          </p:cNvPr>
          <p:cNvSpPr/>
          <p:nvPr/>
        </p:nvSpPr>
        <p:spPr>
          <a:xfrm rot="5400000">
            <a:off x="2890870" y="4922428"/>
            <a:ext cx="477781" cy="545546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8ECACD8-9549-1380-90A5-DAA4BE58E025}"/>
              </a:ext>
            </a:extLst>
          </p:cNvPr>
          <p:cNvSpPr/>
          <p:nvPr/>
        </p:nvSpPr>
        <p:spPr>
          <a:xfrm>
            <a:off x="565609" y="2840069"/>
            <a:ext cx="5259838" cy="3222285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B01EA2-47CE-0D77-6C2F-0D87AB621059}"/>
              </a:ext>
            </a:extLst>
          </p:cNvPr>
          <p:cNvSpPr txBox="1"/>
          <p:nvPr/>
        </p:nvSpPr>
        <p:spPr>
          <a:xfrm flipH="1">
            <a:off x="2361104" y="2620816"/>
            <a:ext cx="13142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EX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１）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22F0EB7-38C5-EE7B-EA0D-EF7A8F62DE73}"/>
              </a:ext>
            </a:extLst>
          </p:cNvPr>
          <p:cNvSpPr txBox="1"/>
          <p:nvPr/>
        </p:nvSpPr>
        <p:spPr>
          <a:xfrm flipH="1">
            <a:off x="6527214" y="3102184"/>
            <a:ext cx="4523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１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２→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技あり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　　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３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&amp;J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４→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一本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56396F1-B77B-1B4E-8958-98B7FD2AAF5F}"/>
              </a:ext>
            </a:extLst>
          </p:cNvPr>
          <p:cNvSpPr txBox="1"/>
          <p:nvPr/>
        </p:nvSpPr>
        <p:spPr>
          <a:xfrm flipH="1">
            <a:off x="6651352" y="5477487"/>
            <a:ext cx="427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スコア　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一本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山形 19">
            <a:extLst>
              <a:ext uri="{FF2B5EF4-FFF2-40B4-BE49-F238E27FC236}">
                <a16:creationId xmlns:a16="http://schemas.microsoft.com/office/drawing/2014/main" id="{0686A52F-90EC-A16F-AF72-BE02D29A2024}"/>
              </a:ext>
            </a:extLst>
          </p:cNvPr>
          <p:cNvSpPr/>
          <p:nvPr/>
        </p:nvSpPr>
        <p:spPr>
          <a:xfrm rot="5400000">
            <a:off x="8668124" y="4909661"/>
            <a:ext cx="477781" cy="545546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322E04B-AC0C-C157-5235-64C43E75EC19}"/>
              </a:ext>
            </a:extLst>
          </p:cNvPr>
          <p:cNvSpPr/>
          <p:nvPr/>
        </p:nvSpPr>
        <p:spPr>
          <a:xfrm>
            <a:off x="6366555" y="2840069"/>
            <a:ext cx="5259838" cy="3222285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7105BDD-1EAB-B008-4FF1-8A5DADEBD605}"/>
              </a:ext>
            </a:extLst>
          </p:cNvPr>
          <p:cNvSpPr txBox="1"/>
          <p:nvPr/>
        </p:nvSpPr>
        <p:spPr>
          <a:xfrm flipH="1">
            <a:off x="7977116" y="2609236"/>
            <a:ext cx="13142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EX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２）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57B905FA-E61A-92B8-7543-72B75924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252" y="3950766"/>
            <a:ext cx="1115226" cy="112294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F5DAF3E-738A-CE3E-83A6-67BA9ABCE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9503" y="3957759"/>
            <a:ext cx="1115226" cy="1122944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C3B404E2-9232-88EB-8E15-CBC3DF8BD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196" y="3837478"/>
            <a:ext cx="863918" cy="1158914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7BFFCAA-EA8D-8064-1819-ACA3D240D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9300" y="3873268"/>
            <a:ext cx="1020742" cy="1268878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4D97CBDD-4336-85BC-CE7E-C27D77FCC1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2044" y="3908843"/>
            <a:ext cx="1020742" cy="1268878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068B5855-0595-EF1F-830E-684F29C8A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700" y="3921789"/>
            <a:ext cx="863918" cy="115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39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7F23ACB-7C4C-0443-B682-1777AD05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62" y="4108561"/>
            <a:ext cx="875890" cy="97214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ポイント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128882-4EED-45FA-51F1-57D7790AD664}"/>
              </a:ext>
            </a:extLst>
          </p:cNvPr>
          <p:cNvSpPr txBox="1"/>
          <p:nvPr/>
        </p:nvSpPr>
        <p:spPr>
          <a:xfrm>
            <a:off x="1310074" y="1557429"/>
            <a:ext cx="957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人の競技者に複数の副審が得点を表示、その得点が異なる場合、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それぞれの得点が分かれていたら、</a:t>
            </a:r>
            <a:r>
              <a:rPr kumimoji="1" lang="ja-JP" altLang="en-US" sz="2400" u="sng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多数の得点を採用する。</a:t>
            </a:r>
            <a:endParaRPr kumimoji="1" lang="en-US" altLang="ja-JP" sz="2400" u="sng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65EFE63-EECA-4DAE-1BA6-C1D17472F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523" y="4093011"/>
            <a:ext cx="980903" cy="987692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B5C3E1-2700-02C0-31E7-3153D930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1E1C7C-CB17-6B24-8968-25C872F03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6CFAA9D-4CD8-4A56-3FE2-178D49AFAED5}"/>
              </a:ext>
            </a:extLst>
          </p:cNvPr>
          <p:cNvSpPr txBox="1"/>
          <p:nvPr/>
        </p:nvSpPr>
        <p:spPr>
          <a:xfrm flipH="1">
            <a:off x="947036" y="5516855"/>
            <a:ext cx="427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スコア　赤　有効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山形 14">
            <a:extLst>
              <a:ext uri="{FF2B5EF4-FFF2-40B4-BE49-F238E27FC236}">
                <a16:creationId xmlns:a16="http://schemas.microsoft.com/office/drawing/2014/main" id="{C9DA9CC9-D21B-DBAE-749A-07B297AED525}"/>
              </a:ext>
            </a:extLst>
          </p:cNvPr>
          <p:cNvSpPr/>
          <p:nvPr/>
        </p:nvSpPr>
        <p:spPr>
          <a:xfrm rot="5400000">
            <a:off x="2890870" y="4922428"/>
            <a:ext cx="477781" cy="545546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8ECACD8-9549-1380-90A5-DAA4BE58E025}"/>
              </a:ext>
            </a:extLst>
          </p:cNvPr>
          <p:cNvSpPr/>
          <p:nvPr/>
        </p:nvSpPr>
        <p:spPr>
          <a:xfrm>
            <a:off x="565609" y="2840069"/>
            <a:ext cx="5259838" cy="3222285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EB01EA2-47CE-0D77-6C2F-0D87AB621059}"/>
              </a:ext>
            </a:extLst>
          </p:cNvPr>
          <p:cNvSpPr txBox="1"/>
          <p:nvPr/>
        </p:nvSpPr>
        <p:spPr>
          <a:xfrm flipH="1">
            <a:off x="2361104" y="2620816"/>
            <a:ext cx="13142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EX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１）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22F0EB7-38C5-EE7B-EA0D-EF7A8F62DE73}"/>
              </a:ext>
            </a:extLst>
          </p:cNvPr>
          <p:cNvSpPr txBox="1"/>
          <p:nvPr/>
        </p:nvSpPr>
        <p:spPr>
          <a:xfrm flipH="1">
            <a:off x="6527214" y="3102184"/>
            <a:ext cx="4523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１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３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４→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技あり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　　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２　　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一本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56396F1-B77B-1B4E-8958-98B7FD2AAF5F}"/>
              </a:ext>
            </a:extLst>
          </p:cNvPr>
          <p:cNvSpPr txBox="1"/>
          <p:nvPr/>
        </p:nvSpPr>
        <p:spPr>
          <a:xfrm flipH="1">
            <a:off x="6651352" y="5477487"/>
            <a:ext cx="4275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スコア　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技あり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山形 19">
            <a:extLst>
              <a:ext uri="{FF2B5EF4-FFF2-40B4-BE49-F238E27FC236}">
                <a16:creationId xmlns:a16="http://schemas.microsoft.com/office/drawing/2014/main" id="{0686A52F-90EC-A16F-AF72-BE02D29A2024}"/>
              </a:ext>
            </a:extLst>
          </p:cNvPr>
          <p:cNvSpPr/>
          <p:nvPr/>
        </p:nvSpPr>
        <p:spPr>
          <a:xfrm rot="5400000">
            <a:off x="8668124" y="4909661"/>
            <a:ext cx="477781" cy="545546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7322E04B-AC0C-C157-5235-64C43E75EC19}"/>
              </a:ext>
            </a:extLst>
          </p:cNvPr>
          <p:cNvSpPr/>
          <p:nvPr/>
        </p:nvSpPr>
        <p:spPr>
          <a:xfrm>
            <a:off x="6366555" y="2840069"/>
            <a:ext cx="5259838" cy="3222285"/>
          </a:xfrm>
          <a:prstGeom prst="rect">
            <a:avLst/>
          </a:prstGeom>
          <a:noFill/>
          <a:ln w="666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7105BDD-1EAB-B008-4FF1-8A5DADEBD605}"/>
              </a:ext>
            </a:extLst>
          </p:cNvPr>
          <p:cNvSpPr txBox="1"/>
          <p:nvPr/>
        </p:nvSpPr>
        <p:spPr>
          <a:xfrm flipH="1">
            <a:off x="7977116" y="2609236"/>
            <a:ext cx="131425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EX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２）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57B905FA-E61A-92B8-7543-72B75924E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448" y="4063808"/>
            <a:ext cx="1058079" cy="1065402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3F5DAF3E-738A-CE3E-83A6-67BA9ABCE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600" y="4149301"/>
            <a:ext cx="1115226" cy="1001827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C7BFFCAA-EA8D-8064-1819-ACA3D240D5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5331" y="4070709"/>
            <a:ext cx="882536" cy="1097075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068B5855-0595-EF1F-830E-684F29C8A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319" y="4119035"/>
            <a:ext cx="745769" cy="100042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9C6005E-BD12-153B-2172-E6945E1DAAD6}"/>
              </a:ext>
            </a:extLst>
          </p:cNvPr>
          <p:cNvSpPr txBox="1"/>
          <p:nvPr/>
        </p:nvSpPr>
        <p:spPr>
          <a:xfrm flipH="1">
            <a:off x="867847" y="3009134"/>
            <a:ext cx="45238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１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２→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有効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　　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J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３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→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赤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技あり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(J</a:t>
            </a:r>
            <a:r>
              <a: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４表示なし）</a:t>
            </a:r>
            <a:endParaRPr kumimoji="1" lang="en-US" altLang="ja-JP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CCF7CE2-D560-6946-AA8B-A69B870D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254" y="4101568"/>
            <a:ext cx="875890" cy="97214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C51BFAB-CCB3-1FFB-944E-041015884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197" y="4149301"/>
            <a:ext cx="1052949" cy="106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872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同点の解決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110868-89B6-39DA-5779-B7B6000A3478}"/>
              </a:ext>
            </a:extLst>
          </p:cNvPr>
          <p:cNvSpPr txBox="1"/>
          <p:nvPr/>
        </p:nvSpPr>
        <p:spPr>
          <a:xfrm>
            <a:off x="3951822" y="1516036"/>
            <a:ext cx="4288353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accent1">
                    <a:lumMod val="50000"/>
                  </a:schemeClr>
                </a:solidFill>
              </a:rPr>
              <a:t>同点で先取がない場合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9D7D268-6F1F-13F4-5CD4-803E17C73BF9}"/>
              </a:ext>
            </a:extLst>
          </p:cNvPr>
          <p:cNvSpPr txBox="1"/>
          <p:nvPr/>
        </p:nvSpPr>
        <p:spPr>
          <a:xfrm>
            <a:off x="3148935" y="2618712"/>
            <a:ext cx="6340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一本の数が多い選手が勝者となる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0EDB2B2-43BF-EA82-8369-A31CF6864CEE}"/>
              </a:ext>
            </a:extLst>
          </p:cNvPr>
          <p:cNvSpPr txBox="1"/>
          <p:nvPr/>
        </p:nvSpPr>
        <p:spPr>
          <a:xfrm>
            <a:off x="2943750" y="4676220"/>
            <a:ext cx="67505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技ありの数が多い選手が勝者となる</a:t>
            </a:r>
          </a:p>
        </p:txBody>
      </p:sp>
      <p:sp>
        <p:nvSpPr>
          <p:cNvPr id="17" name="フッター プレースホルダー 16">
            <a:extLst>
              <a:ext uri="{FF2B5EF4-FFF2-40B4-BE49-F238E27FC236}">
                <a16:creationId xmlns:a16="http://schemas.microsoft.com/office/drawing/2014/main" id="{7D92EB42-03CC-88F8-878A-1FB87AB1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3380322D-5886-1758-896E-0C807AAF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0" name="山形 29">
            <a:extLst>
              <a:ext uri="{FF2B5EF4-FFF2-40B4-BE49-F238E27FC236}">
                <a16:creationId xmlns:a16="http://schemas.microsoft.com/office/drawing/2014/main" id="{B3F27714-9B3C-5842-37C1-F602EE42B75B}"/>
              </a:ext>
            </a:extLst>
          </p:cNvPr>
          <p:cNvSpPr/>
          <p:nvPr/>
        </p:nvSpPr>
        <p:spPr>
          <a:xfrm rot="5400000">
            <a:off x="5869824" y="3403751"/>
            <a:ext cx="838200" cy="1072204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FF263D44-8B21-5BC1-C60B-BEFE66FA8FBD}"/>
              </a:ext>
            </a:extLst>
          </p:cNvPr>
          <p:cNvSpPr txBox="1"/>
          <p:nvPr/>
        </p:nvSpPr>
        <p:spPr>
          <a:xfrm>
            <a:off x="4953126" y="5831686"/>
            <a:ext cx="2953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その数も同数であれば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</a:t>
            </a:r>
            <a:endParaRPr kumimoji="1" lang="ja-JP" altLang="en-US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487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-26938" y="123025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判定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5970B23-AC35-F3E0-03C1-2DC799A5C257}"/>
              </a:ext>
            </a:extLst>
          </p:cNvPr>
          <p:cNvSpPr txBox="1"/>
          <p:nvPr/>
        </p:nvSpPr>
        <p:spPr>
          <a:xfrm>
            <a:off x="5258583" y="3767536"/>
            <a:ext cx="16209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sz="2800">
                <a:solidFill>
                  <a:schemeClr val="accent1">
                    <a:lumMod val="50000"/>
                  </a:schemeClr>
                </a:solidFill>
              </a:rPr>
              <a:t>判定基準</a:t>
            </a:r>
            <a:endParaRPr kumimoji="1" lang="en-US" altLang="ja-JP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FA5EF1B-BB58-2967-EB70-6B2FB1B6ED82}"/>
              </a:ext>
            </a:extLst>
          </p:cNvPr>
          <p:cNvSpPr txBox="1"/>
          <p:nvPr/>
        </p:nvSpPr>
        <p:spPr>
          <a:xfrm>
            <a:off x="6910268" y="-83785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D65E77A-643A-D8C4-BBB4-64F833ABAB26}"/>
              </a:ext>
            </a:extLst>
          </p:cNvPr>
          <p:cNvSpPr txBox="1"/>
          <p:nvPr/>
        </p:nvSpPr>
        <p:spPr>
          <a:xfrm>
            <a:off x="4511174" y="4327971"/>
            <a:ext cx="3416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①</a:t>
            </a:r>
            <a:r>
              <a:rPr kumimoji="1" lang="ja-JP" alt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戦術</a:t>
            </a:r>
            <a:endParaRPr kumimoji="1" lang="en-US" altLang="ja-JP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kumimoji="1" lang="en-US" altLang="ja-JP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②</a:t>
            </a:r>
            <a:r>
              <a:rPr kumimoji="1" lang="ja-JP" alt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技術の優位性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1B0CE84C-3736-5A7B-D4F3-875C439687E5}"/>
              </a:ext>
            </a:extLst>
          </p:cNvPr>
          <p:cNvGrpSpPr/>
          <p:nvPr/>
        </p:nvGrpSpPr>
        <p:grpSpPr>
          <a:xfrm>
            <a:off x="6777651" y="1423073"/>
            <a:ext cx="4629260" cy="2005927"/>
            <a:chOff x="6447603" y="3630021"/>
            <a:chExt cx="4629260" cy="2005927"/>
          </a:xfrm>
        </p:grpSpPr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CA897063-DA75-0D2C-C8D0-6C29208A2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09761" y="4453288"/>
              <a:ext cx="1851684" cy="1072135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A2388AE9-DB1A-B804-64F0-5736BAC2630E}"/>
                </a:ext>
              </a:extLst>
            </p:cNvPr>
            <p:cNvSpPr/>
            <p:nvPr/>
          </p:nvSpPr>
          <p:spPr>
            <a:xfrm>
              <a:off x="6447603" y="3856312"/>
              <a:ext cx="4629260" cy="1779636"/>
            </a:xfrm>
            <a:prstGeom prst="rect">
              <a:avLst/>
            </a:prstGeom>
            <a:noFill/>
            <a:ln w="666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E8E35D4-58DB-C65F-4D5A-4E6C3EF077DB}"/>
                </a:ext>
              </a:extLst>
            </p:cNvPr>
            <p:cNvSpPr txBox="1"/>
            <p:nvPr/>
          </p:nvSpPr>
          <p:spPr>
            <a:xfrm>
              <a:off x="7997224" y="4046523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600" dirty="0">
                  <a:solidFill>
                    <a:schemeClr val="accent1">
                      <a:lumMod val="50000"/>
                      <a:alpha val="9436"/>
                    </a:schemeClr>
                  </a:solidFill>
                  <a:effectLst>
                    <a:outerShdw blurRad="128230" dist="38100" dir="2700000" algn="tl" rotWithShape="0">
                      <a:schemeClr val="tx1">
                        <a:lumMod val="95000"/>
                        <a:lumOff val="5000"/>
                        <a:alpha val="52000"/>
                      </a:schemeClr>
                    </a:outerShdw>
                  </a:effectLst>
                </a:rPr>
                <a:t>②</a:t>
              </a:r>
              <a:endParaRPr kumimoji="1" lang="ja-JP" altLang="en-US" sz="9600">
                <a:solidFill>
                  <a:schemeClr val="accent1">
                    <a:lumMod val="50000"/>
                    <a:alpha val="9436"/>
                  </a:schemeClr>
                </a:solidFill>
                <a:effectLst>
                  <a:outerShdw blurRad="128230" dist="38100" dir="2700000" algn="tl" rotWithShape="0">
                    <a:schemeClr val="tx1">
                      <a:lumMod val="95000"/>
                      <a:lumOff val="5000"/>
                      <a:alpha val="52000"/>
                    </a:schemeClr>
                  </a:outerShdw>
                </a:effectLst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CC331E06-3553-FA37-F644-60821365DAE5}"/>
                </a:ext>
              </a:extLst>
            </p:cNvPr>
            <p:cNvSpPr txBox="1"/>
            <p:nvPr/>
          </p:nvSpPr>
          <p:spPr>
            <a:xfrm>
              <a:off x="7467186" y="3630021"/>
              <a:ext cx="2159719" cy="4525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>
                  <a:solidFill>
                    <a:schemeClr val="accent1">
                      <a:lumMod val="50000"/>
                    </a:schemeClr>
                  </a:solidFill>
                </a:rPr>
                <a:t>２：２の場合</a:t>
              </a:r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51A27931-7773-6942-BA89-FB55EEE5DAED}"/>
                </a:ext>
              </a:extLst>
            </p:cNvPr>
            <p:cNvSpPr txBox="1"/>
            <p:nvPr/>
          </p:nvSpPr>
          <p:spPr>
            <a:xfrm>
              <a:off x="7661728" y="3992155"/>
              <a:ext cx="2133367" cy="452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ea"/>
                </a:rPr>
                <a:t>主審の判断　　　</a:t>
              </a:r>
            </a:p>
          </p:txBody>
        </p:sp>
      </p:grpSp>
      <p:sp>
        <p:nvSpPr>
          <p:cNvPr id="17" name="フッター プレースホルダー 16">
            <a:extLst>
              <a:ext uri="{FF2B5EF4-FFF2-40B4-BE49-F238E27FC236}">
                <a16:creationId xmlns:a16="http://schemas.microsoft.com/office/drawing/2014/main" id="{7D92EB42-03CC-88F8-878A-1FB87AB1A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3380322D-5886-1758-896E-0C807AAF3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B67E60B3-95F8-E1C4-52C3-74F93D9633BC}"/>
              </a:ext>
            </a:extLst>
          </p:cNvPr>
          <p:cNvGrpSpPr/>
          <p:nvPr/>
        </p:nvGrpSpPr>
        <p:grpSpPr>
          <a:xfrm>
            <a:off x="843247" y="1423073"/>
            <a:ext cx="4652636" cy="2002838"/>
            <a:chOff x="876351" y="1415308"/>
            <a:chExt cx="4652636" cy="2002838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82082DA-8D79-63D6-AD75-B0F688F93FFE}"/>
                </a:ext>
              </a:extLst>
            </p:cNvPr>
            <p:cNvSpPr txBox="1"/>
            <p:nvPr/>
          </p:nvSpPr>
          <p:spPr>
            <a:xfrm>
              <a:off x="2590147" y="1848486"/>
              <a:ext cx="141577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9600" dirty="0">
                  <a:solidFill>
                    <a:schemeClr val="accent1">
                      <a:lumMod val="50000"/>
                      <a:alpha val="9436"/>
                    </a:schemeClr>
                  </a:solidFill>
                  <a:effectLst>
                    <a:outerShdw blurRad="128230" dist="38100" dir="2700000" algn="tl" rotWithShape="0">
                      <a:schemeClr val="tx1">
                        <a:lumMod val="95000"/>
                        <a:lumOff val="5000"/>
                        <a:alpha val="52000"/>
                      </a:schemeClr>
                    </a:outerShdw>
                  </a:effectLst>
                </a:rPr>
                <a:t>①</a:t>
              </a:r>
              <a:endParaRPr kumimoji="1" lang="ja-JP" altLang="en-US" sz="9600">
                <a:solidFill>
                  <a:schemeClr val="accent1">
                    <a:lumMod val="50000"/>
                    <a:alpha val="9436"/>
                  </a:schemeClr>
                </a:solidFill>
                <a:effectLst>
                  <a:outerShdw blurRad="128230" dist="38100" dir="2700000" algn="tl" rotWithShape="0">
                    <a:schemeClr val="tx1">
                      <a:lumMod val="95000"/>
                      <a:lumOff val="5000"/>
                      <a:alpha val="52000"/>
                    </a:schemeClr>
                  </a:outerShdw>
                </a:effectLst>
              </a:endParaRPr>
            </a:p>
          </p:txBody>
        </p: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4495CFA3-421F-6560-FF47-96721EF322C3}"/>
                </a:ext>
              </a:extLst>
            </p:cNvPr>
            <p:cNvGrpSpPr/>
            <p:nvPr/>
          </p:nvGrpSpPr>
          <p:grpSpPr>
            <a:xfrm>
              <a:off x="876351" y="1415308"/>
              <a:ext cx="4652636" cy="1999772"/>
              <a:chOff x="6447603" y="1669118"/>
              <a:chExt cx="4652636" cy="1999772"/>
            </a:xfrm>
          </p:grpSpPr>
          <p:sp>
            <p:nvSpPr>
              <p:cNvPr id="20" name="テキスト ボックス 19">
                <a:extLst>
                  <a:ext uri="{FF2B5EF4-FFF2-40B4-BE49-F238E27FC236}">
                    <a16:creationId xmlns:a16="http://schemas.microsoft.com/office/drawing/2014/main" id="{BCF899A6-0FCD-8F9E-F6D7-6B997665B584}"/>
                  </a:ext>
                </a:extLst>
              </p:cNvPr>
              <p:cNvSpPr txBox="1"/>
              <p:nvPr/>
            </p:nvSpPr>
            <p:spPr>
              <a:xfrm>
                <a:off x="7449157" y="2581819"/>
                <a:ext cx="25355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４</a:t>
                </a:r>
                <a:r>
                  <a:rPr kumimoji="1" lang="en-US" altLang="ja-JP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-</a:t>
                </a:r>
                <a:r>
                  <a:rPr kumimoji="1" lang="ja-JP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０：　</a:t>
                </a:r>
                <a:r>
                  <a:rPr kumimoji="1" lang="en-US" altLang="ja-JP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OK</a:t>
                </a:r>
                <a:r>
                  <a:rPr kumimoji="1" lang="ja-JP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　　　</a:t>
                </a:r>
              </a:p>
            </p:txBody>
          </p:sp>
          <p:sp>
            <p:nvSpPr>
              <p:cNvPr id="22" name="テキスト ボックス 21">
                <a:extLst>
                  <a:ext uri="{FF2B5EF4-FFF2-40B4-BE49-F238E27FC236}">
                    <a16:creationId xmlns:a16="http://schemas.microsoft.com/office/drawing/2014/main" id="{05DC64CE-07D8-0E16-B6C0-39A5485D85FC}"/>
                  </a:ext>
                </a:extLst>
              </p:cNvPr>
              <p:cNvSpPr txBox="1"/>
              <p:nvPr/>
            </p:nvSpPr>
            <p:spPr>
              <a:xfrm>
                <a:off x="7456163" y="3015995"/>
                <a:ext cx="26121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３</a:t>
                </a:r>
                <a:r>
                  <a:rPr kumimoji="1" lang="en-US" altLang="ja-JP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-</a:t>
                </a:r>
                <a:r>
                  <a:rPr kumimoji="1" lang="ja-JP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１：　</a:t>
                </a:r>
                <a:r>
                  <a:rPr kumimoji="1" lang="en-US" altLang="ja-JP" sz="2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OK</a:t>
                </a:r>
                <a:r>
                  <a:rPr kumimoji="1" lang="ja-JP" altLang="en-US" sz="28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ea"/>
                  </a:rPr>
                  <a:t>　　　</a:t>
                </a:r>
              </a:p>
            </p:txBody>
          </p:sp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B80B40F4-2077-9F72-B2A0-51A71FBEE4B2}"/>
                  </a:ext>
                </a:extLst>
              </p:cNvPr>
              <p:cNvSpPr/>
              <p:nvPr/>
            </p:nvSpPr>
            <p:spPr>
              <a:xfrm>
                <a:off x="6447603" y="1889254"/>
                <a:ext cx="4629260" cy="1779636"/>
              </a:xfrm>
              <a:prstGeom prst="rect">
                <a:avLst/>
              </a:prstGeom>
              <a:noFill/>
              <a:ln w="66675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>
                <a:extLst>
                  <a:ext uri="{FF2B5EF4-FFF2-40B4-BE49-F238E27FC236}">
                    <a16:creationId xmlns:a16="http://schemas.microsoft.com/office/drawing/2014/main" id="{90BB659E-DC66-9BC2-48E1-E107A87B0237}"/>
                  </a:ext>
                </a:extLst>
              </p:cNvPr>
              <p:cNvSpPr txBox="1"/>
              <p:nvPr/>
            </p:nvSpPr>
            <p:spPr>
              <a:xfrm>
                <a:off x="7106838" y="1669118"/>
                <a:ext cx="3416320" cy="5232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800">
                    <a:solidFill>
                      <a:schemeClr val="accent1">
                        <a:lumMod val="50000"/>
                      </a:schemeClr>
                    </a:solidFill>
                  </a:rPr>
                  <a:t>副審４名による判定</a:t>
                </a:r>
              </a:p>
            </p:txBody>
          </p:sp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40BF4D20-9137-A03B-E61B-C836F17BB377}"/>
                  </a:ext>
                </a:extLst>
              </p:cNvPr>
              <p:cNvSpPr txBox="1"/>
              <p:nvPr/>
            </p:nvSpPr>
            <p:spPr>
              <a:xfrm>
                <a:off x="6529757" y="2233945"/>
                <a:ext cx="45704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主審が「判定」をとるが主審は判定しない</a:t>
                </a:r>
              </a:p>
            </p:txBody>
          </p:sp>
        </p:grpSp>
      </p:grpSp>
      <p:sp>
        <p:nvSpPr>
          <p:cNvPr id="33" name="山形 32">
            <a:extLst>
              <a:ext uri="{FF2B5EF4-FFF2-40B4-BE49-F238E27FC236}">
                <a16:creationId xmlns:a16="http://schemas.microsoft.com/office/drawing/2014/main" id="{012558F0-8B98-095F-D8BF-DAC041E70353}"/>
              </a:ext>
            </a:extLst>
          </p:cNvPr>
          <p:cNvSpPr/>
          <p:nvPr/>
        </p:nvSpPr>
        <p:spPr>
          <a:xfrm>
            <a:off x="5907171" y="2066903"/>
            <a:ext cx="624327" cy="832335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981990" y="5821580"/>
            <a:ext cx="8767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団体戦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kumimoji="1" lang="ja-JP" alt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代表戦を</a:t>
            </a:r>
            <a:r>
              <a: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除く</a:t>
            </a:r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kumimoji="1" lang="ja-JP" altLang="en-US">
                <a:solidFill>
                  <a:schemeClr val="tx1">
                    <a:lumMod val="65000"/>
                    <a:lumOff val="35000"/>
                  </a:schemeClr>
                </a:solidFill>
              </a:rPr>
              <a:t>・総当たり戦予選ラウンドでは判定ではなく引き分けとなる</a:t>
            </a:r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1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37C94B2-9F03-922B-9642-A198CDCE220D}"/>
              </a:ext>
            </a:extLst>
          </p:cNvPr>
          <p:cNvSpPr/>
          <p:nvPr/>
        </p:nvSpPr>
        <p:spPr>
          <a:xfrm>
            <a:off x="8314660" y="1892922"/>
            <a:ext cx="3175592" cy="1781008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C425CDD-A920-F521-01BF-FB41E92B70FA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得点について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F5E848F-A134-F27E-9577-9E1712230475}"/>
              </a:ext>
            </a:extLst>
          </p:cNvPr>
          <p:cNvSpPr txBox="1"/>
          <p:nvPr/>
        </p:nvSpPr>
        <p:spPr>
          <a:xfrm>
            <a:off x="701748" y="1823482"/>
            <a:ext cx="6102504" cy="707886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4000">
                <a:solidFill>
                  <a:schemeClr val="tx2">
                    <a:lumMod val="75000"/>
                  </a:schemeClr>
                </a:solidFill>
              </a:rPr>
              <a:t>技術</a:t>
            </a:r>
            <a:r>
              <a:rPr kumimoji="1" lang="en-US" altLang="ja-JP" sz="4000" dirty="0">
                <a:solidFill>
                  <a:schemeClr val="tx2">
                    <a:lumMod val="75000"/>
                  </a:schemeClr>
                </a:solidFill>
              </a:rPr>
              <a:t> Technical Performance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75DED1-5795-9CB1-9D27-ED1FEE22555B}"/>
              </a:ext>
            </a:extLst>
          </p:cNvPr>
          <p:cNvSpPr txBox="1"/>
          <p:nvPr/>
        </p:nvSpPr>
        <p:spPr>
          <a:xfrm>
            <a:off x="701748" y="3091004"/>
            <a:ext cx="6102504" cy="707886"/>
          </a:xfrm>
          <a:prstGeom prst="rect">
            <a:avLst/>
          </a:prstGeom>
          <a:noFill/>
          <a:ln w="635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4000">
                <a:solidFill>
                  <a:schemeClr val="tx2">
                    <a:lumMod val="75000"/>
                  </a:schemeClr>
                </a:solidFill>
              </a:rPr>
              <a:t>競技</a:t>
            </a:r>
            <a:r>
              <a:rPr kumimoji="1" lang="en-US" altLang="ja-JP" sz="4000" dirty="0">
                <a:solidFill>
                  <a:schemeClr val="tx2">
                    <a:lumMod val="75000"/>
                  </a:schemeClr>
                </a:solidFill>
              </a:rPr>
              <a:t> Athletic Performance</a:t>
            </a:r>
          </a:p>
        </p:txBody>
      </p:sp>
      <p:sp>
        <p:nvSpPr>
          <p:cNvPr id="5" name="右矢印 4">
            <a:extLst>
              <a:ext uri="{FF2B5EF4-FFF2-40B4-BE49-F238E27FC236}">
                <a16:creationId xmlns:a16="http://schemas.microsoft.com/office/drawing/2014/main" id="{934F4CB6-299F-2360-1FD8-48CE8EA0AFF8}"/>
              </a:ext>
            </a:extLst>
          </p:cNvPr>
          <p:cNvSpPr/>
          <p:nvPr/>
        </p:nvSpPr>
        <p:spPr>
          <a:xfrm>
            <a:off x="6921210" y="2017882"/>
            <a:ext cx="1084521" cy="35394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右矢印 5">
            <a:extLst>
              <a:ext uri="{FF2B5EF4-FFF2-40B4-BE49-F238E27FC236}">
                <a16:creationId xmlns:a16="http://schemas.microsoft.com/office/drawing/2014/main" id="{0D79A3B3-E446-CFB7-4710-1E006609373A}"/>
              </a:ext>
            </a:extLst>
          </p:cNvPr>
          <p:cNvSpPr/>
          <p:nvPr/>
        </p:nvSpPr>
        <p:spPr>
          <a:xfrm>
            <a:off x="6921210" y="3267975"/>
            <a:ext cx="1084521" cy="353943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AF09065-0D11-4B3A-EBF1-111EC0705BBE}"/>
              </a:ext>
            </a:extLst>
          </p:cNvPr>
          <p:cNvSpPr txBox="1"/>
          <p:nvPr/>
        </p:nvSpPr>
        <p:spPr>
          <a:xfrm>
            <a:off x="8874643" y="2148846"/>
            <a:ext cx="2615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>
                <a:solidFill>
                  <a:schemeClr val="tx2">
                    <a:lumMod val="75000"/>
                  </a:schemeClr>
                </a:solidFill>
              </a:rPr>
              <a:t>一つの得点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9FE4BB23-FC95-2A19-619E-EAE25B54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584" y="4502121"/>
            <a:ext cx="9189816" cy="1147398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6651D5E-21EF-E36A-AE76-5ECAC5B8A388}"/>
              </a:ext>
            </a:extLst>
          </p:cNvPr>
          <p:cNvSpPr txBox="1"/>
          <p:nvPr/>
        </p:nvSpPr>
        <p:spPr>
          <a:xfrm>
            <a:off x="3259337" y="5911756"/>
            <a:ext cx="61863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>
                <a:solidFill>
                  <a:schemeClr val="tx2">
                    <a:lumMod val="75000"/>
                  </a:schemeClr>
                </a:solidFill>
              </a:rPr>
              <a:t>審判５名の場合も、最高点と最低点１つずつをカットする</a:t>
            </a:r>
          </a:p>
        </p:txBody>
      </p:sp>
      <p:sp>
        <p:nvSpPr>
          <p:cNvPr id="9" name="フッター プレースホルダー 8">
            <a:extLst>
              <a:ext uri="{FF2B5EF4-FFF2-40B4-BE49-F238E27FC236}">
                <a16:creationId xmlns:a16="http://schemas.microsoft.com/office/drawing/2014/main" id="{54F9D35B-F2CD-9FED-EA60-43771BFE0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7AA458A6-1D1C-0B78-9FCC-9D4A0F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82DD3FC-5059-4960-2257-6F554B3BECEB}"/>
              </a:ext>
            </a:extLst>
          </p:cNvPr>
          <p:cNvSpPr txBox="1"/>
          <p:nvPr/>
        </p:nvSpPr>
        <p:spPr>
          <a:xfrm>
            <a:off x="8484301" y="2792371"/>
            <a:ext cx="30059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５点から１０点の範囲で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kumimoji="1" lang="ja-JP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０</a:t>
            </a:r>
            <a:r>
              <a:rPr kumimoji="1" lang="en-US" altLang="ja-JP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kumimoji="1" lang="ja-JP" alt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１刻みによる採点</a:t>
            </a:r>
          </a:p>
        </p:txBody>
      </p:sp>
    </p:spTree>
    <p:extLst>
      <p:ext uri="{BB962C8B-B14F-4D97-AF65-F5344CB8AC3E}">
        <p14:creationId xmlns:p14="http://schemas.microsoft.com/office/powerpoint/2010/main" val="28436067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集合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6884596-E160-A42F-4124-31B2853C16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573"/>
          <a:stretch/>
        </p:blipFill>
        <p:spPr>
          <a:xfrm>
            <a:off x="2466202" y="1528166"/>
            <a:ext cx="6759769" cy="4981589"/>
          </a:xfrm>
          <a:prstGeom prst="rect">
            <a:avLst/>
          </a:prstGeom>
          <a:effectLst>
            <a:outerShdw dist="50800" sx="1000" sy="1000" algn="ctr" rotWithShape="0">
              <a:srgbClr val="000000"/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6E1717-B810-AD1C-717C-E7400451C83D}"/>
              </a:ext>
            </a:extLst>
          </p:cNvPr>
          <p:cNvSpPr txBox="1"/>
          <p:nvPr/>
        </p:nvSpPr>
        <p:spPr>
          <a:xfrm>
            <a:off x="3907095" y="1597005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失格の状況の場合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2F6CCF-B5F5-9439-CA36-B76D9CEADA73}"/>
              </a:ext>
            </a:extLst>
          </p:cNvPr>
          <p:cNvSpPr txBox="1"/>
          <p:nvPr/>
        </p:nvSpPr>
        <p:spPr>
          <a:xfrm>
            <a:off x="3242494" y="2695423"/>
            <a:ext cx="5707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10</a:t>
            </a:r>
            <a:r>
              <a:rPr kumimoji="1" lang="ja-JP" alt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セカンドが成立した場合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AF4A815-902D-D871-CC5C-88991615A4EB}"/>
              </a:ext>
            </a:extLst>
          </p:cNvPr>
          <p:cNvSpPr txBox="1"/>
          <p:nvPr/>
        </p:nvSpPr>
        <p:spPr>
          <a:xfrm>
            <a:off x="3117172" y="3832973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ドクターストップの場合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BBDA668-2FD6-CA76-01DC-FC0D64A802A6}"/>
              </a:ext>
            </a:extLst>
          </p:cNvPr>
          <p:cNvSpPr txBox="1"/>
          <p:nvPr/>
        </p:nvSpPr>
        <p:spPr>
          <a:xfrm>
            <a:off x="3628243" y="4937829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直接反則にする場合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A273ACD-ED29-EFDD-63F5-5659A8E54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1A6CB9C-EC58-D8B9-5050-AA2C6FCD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44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ラウンドロビン（総当たり戦予選方法）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1" name="山形 10">
            <a:extLst>
              <a:ext uri="{FF2B5EF4-FFF2-40B4-BE49-F238E27FC236}">
                <a16:creationId xmlns:a16="http://schemas.microsoft.com/office/drawing/2014/main" id="{A2CD801A-164D-B49B-282F-CE926B3781DF}"/>
              </a:ext>
            </a:extLst>
          </p:cNvPr>
          <p:cNvSpPr/>
          <p:nvPr/>
        </p:nvSpPr>
        <p:spPr>
          <a:xfrm rot="5400000">
            <a:off x="5422570" y="2804038"/>
            <a:ext cx="664178" cy="958548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A0C780-2C09-6FCB-0064-47AC1C0DAB84}"/>
              </a:ext>
            </a:extLst>
          </p:cNvPr>
          <p:cNvSpPr txBox="1"/>
          <p:nvPr/>
        </p:nvSpPr>
        <p:spPr>
          <a:xfrm>
            <a:off x="3199261" y="1597005"/>
            <a:ext cx="48013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>
                <a:solidFill>
                  <a:schemeClr val="tx1">
                    <a:lumMod val="65000"/>
                    <a:lumOff val="35000"/>
                  </a:schemeClr>
                </a:solidFill>
              </a:rPr>
              <a:t>各グループの勝者決定</a:t>
            </a:r>
            <a:endParaRPr kumimoji="1" lang="en-US" altLang="ja-JP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A78C1F1-2A5A-E6FA-7B0A-18A5F387686A}"/>
              </a:ext>
            </a:extLst>
          </p:cNvPr>
          <p:cNvSpPr txBox="1"/>
          <p:nvPr/>
        </p:nvSpPr>
        <p:spPr>
          <a:xfrm>
            <a:off x="3507890" y="4799331"/>
            <a:ext cx="44935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勝　３点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引き分け　１点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負及び得点なし引き分け　０点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FCF4157-E7BF-AA9E-42E4-754AB3F66CC6}"/>
              </a:ext>
            </a:extLst>
          </p:cNvPr>
          <p:cNvSpPr txBox="1"/>
          <p:nvPr/>
        </p:nvSpPr>
        <p:spPr>
          <a:xfrm>
            <a:off x="3584839" y="4064385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>
                <a:solidFill>
                  <a:schemeClr val="tx1">
                    <a:lumMod val="65000"/>
                    <a:lumOff val="35000"/>
                  </a:schemeClr>
                </a:solidFill>
              </a:rPr>
              <a:t>勝ち点の多さで決定</a:t>
            </a:r>
            <a:endParaRPr kumimoji="1" lang="en-US" altLang="ja-JP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B31E8B-CDD2-0175-DFA2-A245E65A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DC5373E-86B5-7453-4C30-FEB4549E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875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ラウンドロビン（総当たり戦予選方法）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B071A0-3252-96F2-5DBF-3A6ED872F59D}"/>
              </a:ext>
            </a:extLst>
          </p:cNvPr>
          <p:cNvSpPr txBox="1"/>
          <p:nvPr/>
        </p:nvSpPr>
        <p:spPr>
          <a:xfrm>
            <a:off x="3507889" y="1500185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競技者が退場となった場合</a:t>
            </a:r>
            <a:endParaRPr kumimoji="1" lang="en-US" altLang="ja-JP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山形 10">
            <a:extLst>
              <a:ext uri="{FF2B5EF4-FFF2-40B4-BE49-F238E27FC236}">
                <a16:creationId xmlns:a16="http://schemas.microsoft.com/office/drawing/2014/main" id="{A2CD801A-164D-B49B-282F-CE926B3781DF}"/>
              </a:ext>
            </a:extLst>
          </p:cNvPr>
          <p:cNvSpPr/>
          <p:nvPr/>
        </p:nvSpPr>
        <p:spPr>
          <a:xfrm rot="5400000">
            <a:off x="5422570" y="2804038"/>
            <a:ext cx="664178" cy="958548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F8D59A-D454-882B-82C4-B968B204098A}"/>
              </a:ext>
            </a:extLst>
          </p:cNvPr>
          <p:cNvSpPr txBox="1"/>
          <p:nvPr/>
        </p:nvSpPr>
        <p:spPr>
          <a:xfrm>
            <a:off x="1975495" y="2103344"/>
            <a:ext cx="7725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その他の理由で全試合を終了できなかった場合</a:t>
            </a:r>
            <a:endParaRPr kumimoji="1" lang="en-US" altLang="ja-JP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A0C780-2C09-6FCB-0064-47AC1C0DAB84}"/>
              </a:ext>
            </a:extLst>
          </p:cNvPr>
          <p:cNvSpPr txBox="1"/>
          <p:nvPr/>
        </p:nvSpPr>
        <p:spPr>
          <a:xfrm>
            <a:off x="4508163" y="3940060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>
                <a:solidFill>
                  <a:schemeClr val="tx1">
                    <a:lumMod val="65000"/>
                    <a:lumOff val="35000"/>
                  </a:schemeClr>
                </a:solidFill>
              </a:rPr>
              <a:t>結果は無効</a:t>
            </a:r>
            <a:endParaRPr kumimoji="1" lang="en-US" altLang="ja-JP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A78C1F1-2A5A-E6FA-7B0A-18A5F387686A}"/>
              </a:ext>
            </a:extLst>
          </p:cNvPr>
          <p:cNvSpPr txBox="1"/>
          <p:nvPr/>
        </p:nvSpPr>
        <p:spPr>
          <a:xfrm>
            <a:off x="2155032" y="4928897"/>
            <a:ext cx="73661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※</a:t>
            </a:r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総当たり戦の最終試合であった場合は、</a:t>
            </a:r>
            <a:endParaRPr kumimoji="1" lang="en-US" altLang="ja-JP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それまでのすべての結果と勝点は維持される</a:t>
            </a:r>
            <a:endParaRPr kumimoji="1" lang="en-US" altLang="ja-JP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D28BCC02-A26A-CDFF-2870-6B08015E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6A585149-CCBE-EDAC-CCB7-9F07E94C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142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ラウンドロビン（総当たり戦予選方法）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B071A0-3252-96F2-5DBF-3A6ED872F59D}"/>
              </a:ext>
            </a:extLst>
          </p:cNvPr>
          <p:cNvSpPr txBox="1"/>
          <p:nvPr/>
        </p:nvSpPr>
        <p:spPr>
          <a:xfrm>
            <a:off x="1027946" y="1467474"/>
            <a:ext cx="101361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試合で反則となった競技者は競技を続行することは可能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その場合の注意点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対戦相手はその試合において４</a:t>
            </a:r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０または４ポイントを超える得点で勝利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ECEC8198-7840-1F50-FE91-B8A3986D2E89}"/>
              </a:ext>
            </a:extLst>
          </p:cNvPr>
          <p:cNvGrpSpPr/>
          <p:nvPr/>
        </p:nvGrpSpPr>
        <p:grpSpPr>
          <a:xfrm>
            <a:off x="1133963" y="3379858"/>
            <a:ext cx="10127864" cy="2633354"/>
            <a:chOff x="1027946" y="3829583"/>
            <a:chExt cx="10127864" cy="2633354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40E3AAB-3212-3053-B24D-9D0F88BC334C}"/>
                </a:ext>
              </a:extLst>
            </p:cNvPr>
            <p:cNvSpPr txBox="1"/>
            <p:nvPr/>
          </p:nvSpPr>
          <p:spPr>
            <a:xfrm flipH="1">
              <a:off x="1253789" y="4538352"/>
              <a:ext cx="4275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赤２</a:t>
              </a:r>
              <a:r>
                <a: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</a:t>
              </a:r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８青</a:t>
              </a:r>
              <a:r>
                <a:rPr kumimoji="1" lang="ja-JP" altLang="en-US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　</a:t>
              </a:r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青が反則負け</a:t>
              </a:r>
              <a:endPara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695A5B34-1E44-F349-9353-04808F312821}"/>
                </a:ext>
              </a:extLst>
            </p:cNvPr>
            <p:cNvSpPr txBox="1"/>
            <p:nvPr/>
          </p:nvSpPr>
          <p:spPr>
            <a:xfrm flipH="1">
              <a:off x="1253789" y="5729998"/>
              <a:ext cx="4275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スコア　赤４</a:t>
              </a:r>
              <a:r>
                <a: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–</a:t>
              </a:r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０青</a:t>
              </a:r>
              <a:endPara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" name="山形 10">
              <a:extLst>
                <a:ext uri="{FF2B5EF4-FFF2-40B4-BE49-F238E27FC236}">
                  <a16:creationId xmlns:a16="http://schemas.microsoft.com/office/drawing/2014/main" id="{A2CD801A-164D-B49B-282F-CE926B3781DF}"/>
                </a:ext>
              </a:extLst>
            </p:cNvPr>
            <p:cNvSpPr/>
            <p:nvPr/>
          </p:nvSpPr>
          <p:spPr>
            <a:xfrm rot="5400000">
              <a:off x="3152672" y="5062933"/>
              <a:ext cx="477781" cy="545546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B870158-2B1A-5E98-1AFD-B7743CA36917}"/>
                </a:ext>
              </a:extLst>
            </p:cNvPr>
            <p:cNvSpPr txBox="1"/>
            <p:nvPr/>
          </p:nvSpPr>
          <p:spPr>
            <a:xfrm flipH="1">
              <a:off x="6490253" y="4538352"/>
              <a:ext cx="4275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赤７</a:t>
              </a:r>
              <a:r>
                <a: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-</a:t>
              </a:r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９青　青が反則負け</a:t>
              </a:r>
              <a:endPara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6B327F6E-A0EC-7C04-962A-A810005AA121}"/>
                </a:ext>
              </a:extLst>
            </p:cNvPr>
            <p:cNvSpPr txBox="1"/>
            <p:nvPr/>
          </p:nvSpPr>
          <p:spPr>
            <a:xfrm flipH="1">
              <a:off x="6490253" y="5729998"/>
              <a:ext cx="4275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スコア　赤７</a:t>
              </a:r>
              <a:r>
                <a: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–</a:t>
              </a:r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０青</a:t>
              </a:r>
              <a:endPara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6" name="山形 15">
              <a:extLst>
                <a:ext uri="{FF2B5EF4-FFF2-40B4-BE49-F238E27FC236}">
                  <a16:creationId xmlns:a16="http://schemas.microsoft.com/office/drawing/2014/main" id="{489D519B-278D-3A0B-7653-A1C8898E9C78}"/>
                </a:ext>
              </a:extLst>
            </p:cNvPr>
            <p:cNvSpPr/>
            <p:nvPr/>
          </p:nvSpPr>
          <p:spPr>
            <a:xfrm rot="5400000">
              <a:off x="8389136" y="5062933"/>
              <a:ext cx="477781" cy="545546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60D4B7A-E6C7-57EB-CC78-B931E2A64F70}"/>
                </a:ext>
              </a:extLst>
            </p:cNvPr>
            <p:cNvSpPr/>
            <p:nvPr/>
          </p:nvSpPr>
          <p:spPr>
            <a:xfrm>
              <a:off x="1027946" y="4081626"/>
              <a:ext cx="4775712" cy="2381311"/>
            </a:xfrm>
            <a:prstGeom prst="rect">
              <a:avLst/>
            </a:prstGeom>
            <a:noFill/>
            <a:ln w="666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8F4E533-3674-2126-75D6-198746CDAC44}"/>
                </a:ext>
              </a:extLst>
            </p:cNvPr>
            <p:cNvSpPr/>
            <p:nvPr/>
          </p:nvSpPr>
          <p:spPr>
            <a:xfrm>
              <a:off x="6380098" y="4070339"/>
              <a:ext cx="4775712" cy="2381311"/>
            </a:xfrm>
            <a:prstGeom prst="rect">
              <a:avLst/>
            </a:prstGeom>
            <a:noFill/>
            <a:ln w="666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B9AD8A7-CBCB-C797-8F53-F0E1CE3CD800}"/>
                </a:ext>
              </a:extLst>
            </p:cNvPr>
            <p:cNvSpPr txBox="1"/>
            <p:nvPr/>
          </p:nvSpPr>
          <p:spPr>
            <a:xfrm flipH="1">
              <a:off x="2667640" y="3829583"/>
              <a:ext cx="13142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 EX</a:t>
              </a:r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１）</a:t>
              </a:r>
              <a:endPara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607CF377-EDC5-4829-EFD6-DD7D11A967F6}"/>
                </a:ext>
              </a:extLst>
            </p:cNvPr>
            <p:cNvSpPr txBox="1"/>
            <p:nvPr/>
          </p:nvSpPr>
          <p:spPr>
            <a:xfrm flipH="1">
              <a:off x="7970900" y="3850793"/>
              <a:ext cx="13142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 EX </a:t>
              </a:r>
              <a:r>
                <a:rPr kumimoji="1" lang="ja-JP" altLang="en-US" sz="240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２）</a:t>
              </a:r>
              <a:endPara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20" name="フッター プレースホルダー 19">
            <a:extLst>
              <a:ext uri="{FF2B5EF4-FFF2-40B4-BE49-F238E27FC236}">
                <a16:creationId xmlns:a16="http://schemas.microsoft.com/office/drawing/2014/main" id="{7E04AD51-09A0-E471-1C3C-03A34D31F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BDC2050A-6665-6374-A13B-273BDE37F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93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VR</a:t>
            </a:r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（ビデオレビュー）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FFFDFB3-B8A7-D365-1D86-D2BB67E2397E}"/>
              </a:ext>
            </a:extLst>
          </p:cNvPr>
          <p:cNvSpPr txBox="1"/>
          <p:nvPr/>
        </p:nvSpPr>
        <p:spPr>
          <a:xfrm>
            <a:off x="2652103" y="1943146"/>
            <a:ext cx="80303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選手は監督コーチに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VR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を出すよう要求することができる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7C1A09D-A4DB-47DB-B851-A60885C768E6}"/>
              </a:ext>
            </a:extLst>
          </p:cNvPr>
          <p:cNvSpPr/>
          <p:nvPr/>
        </p:nvSpPr>
        <p:spPr>
          <a:xfrm>
            <a:off x="1185391" y="4728144"/>
            <a:ext cx="1053715" cy="153880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/>
              <a:t>NO</a:t>
            </a:r>
            <a:endParaRPr kumimoji="1" lang="ja-JP" altLang="en-US" sz="320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7A89AEA-2A2B-4942-87EF-1ACBC79527E1}"/>
              </a:ext>
            </a:extLst>
          </p:cNvPr>
          <p:cNvSpPr/>
          <p:nvPr/>
        </p:nvSpPr>
        <p:spPr>
          <a:xfrm>
            <a:off x="2318144" y="4728144"/>
            <a:ext cx="1053715" cy="153880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/>
              <a:t>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E2084FF-2E54-C9B9-A0E7-BEC232C0EDEB}"/>
              </a:ext>
            </a:extLst>
          </p:cNvPr>
          <p:cNvSpPr/>
          <p:nvPr/>
        </p:nvSpPr>
        <p:spPr>
          <a:xfrm>
            <a:off x="3442274" y="4728144"/>
            <a:ext cx="1053715" cy="153880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/>
              <a:t>２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E34CF8F-189A-C81B-B19C-C8583E0D4BB6}"/>
              </a:ext>
            </a:extLst>
          </p:cNvPr>
          <p:cNvSpPr/>
          <p:nvPr/>
        </p:nvSpPr>
        <p:spPr>
          <a:xfrm>
            <a:off x="4564964" y="4728146"/>
            <a:ext cx="1053715" cy="153880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/>
              <a:t>３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3BCD86B-ACF9-3D09-5925-41928E0BA4D1}"/>
              </a:ext>
            </a:extLst>
          </p:cNvPr>
          <p:cNvSpPr/>
          <p:nvPr/>
        </p:nvSpPr>
        <p:spPr>
          <a:xfrm>
            <a:off x="6462441" y="4728147"/>
            <a:ext cx="1053715" cy="15388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200" dirty="0"/>
              <a:t>NO</a:t>
            </a:r>
            <a:endParaRPr kumimoji="1" lang="ja-JP" altLang="en-US" sz="320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32EA8CC-9EE1-5368-1907-8364192156A9}"/>
              </a:ext>
            </a:extLst>
          </p:cNvPr>
          <p:cNvSpPr/>
          <p:nvPr/>
        </p:nvSpPr>
        <p:spPr>
          <a:xfrm>
            <a:off x="7595194" y="4728144"/>
            <a:ext cx="1053715" cy="15388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/>
              <a:t>１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E607BE3-438C-856E-F4FB-A3150886F073}"/>
              </a:ext>
            </a:extLst>
          </p:cNvPr>
          <p:cNvSpPr/>
          <p:nvPr/>
        </p:nvSpPr>
        <p:spPr>
          <a:xfrm>
            <a:off x="8709261" y="4728144"/>
            <a:ext cx="1053715" cy="15388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/>
              <a:t>２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2354ECE-B087-A4CC-11E9-D8BC537A0407}"/>
              </a:ext>
            </a:extLst>
          </p:cNvPr>
          <p:cNvSpPr/>
          <p:nvPr/>
        </p:nvSpPr>
        <p:spPr>
          <a:xfrm>
            <a:off x="9823328" y="4728144"/>
            <a:ext cx="1053715" cy="153880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/>
              <a:t>３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6F5D19D-F782-BB17-41CD-95E0797E6675}"/>
              </a:ext>
            </a:extLst>
          </p:cNvPr>
          <p:cNvSpPr txBox="1"/>
          <p:nvPr/>
        </p:nvSpPr>
        <p:spPr>
          <a:xfrm>
            <a:off x="2536706" y="2424693"/>
            <a:ext cx="7268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監督コーチは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VR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の要求のみおこなう（技の指定はできない）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6C9DA6A-A3E1-DE72-6E6D-EFF31FF7B008}"/>
              </a:ext>
            </a:extLst>
          </p:cNvPr>
          <p:cNvSpPr txBox="1"/>
          <p:nvPr/>
        </p:nvSpPr>
        <p:spPr>
          <a:xfrm>
            <a:off x="1640618" y="3801840"/>
            <a:ext cx="10751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VR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を要求した競技者が相手より先、もしくは同時に得点した場合のみ</a:t>
            </a:r>
            <a:r>
              <a:rPr kumimoji="1" lang="en-US" altLang="ja-JP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YES</a:t>
            </a:r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とする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9B86946-14C8-9CBB-05CE-D7A3DA3CA072}"/>
              </a:ext>
            </a:extLst>
          </p:cNvPr>
          <p:cNvSpPr txBox="1"/>
          <p:nvPr/>
        </p:nvSpPr>
        <p:spPr>
          <a:xfrm>
            <a:off x="3475928" y="4152781"/>
            <a:ext cx="53074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先・後に加え、掴みや場外も考慮する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03DCBA4-DB8B-3C59-0A04-4AD13E035814}"/>
              </a:ext>
            </a:extLst>
          </p:cNvPr>
          <p:cNvSpPr txBox="1"/>
          <p:nvPr/>
        </p:nvSpPr>
        <p:spPr>
          <a:xfrm>
            <a:off x="4564964" y="1355397"/>
            <a:ext cx="2717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chemeClr val="accent5">
                    <a:lumMod val="50000"/>
                  </a:schemeClr>
                </a:solidFill>
              </a:rPr>
              <a:t>監督コーチ・選手</a:t>
            </a:r>
            <a:endParaRPr kumimoji="1"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7747FBB-4999-784E-E40F-5D3A46FE757C}"/>
              </a:ext>
            </a:extLst>
          </p:cNvPr>
          <p:cNvSpPr txBox="1"/>
          <p:nvPr/>
        </p:nvSpPr>
        <p:spPr>
          <a:xfrm>
            <a:off x="3070526" y="3214081"/>
            <a:ext cx="619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solidFill>
                  <a:schemeClr val="accent5">
                    <a:lumMod val="50000"/>
                  </a:schemeClr>
                </a:solidFill>
              </a:rPr>
              <a:t>VRS</a:t>
            </a:r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</a:rPr>
              <a:t>（ビデオレビュースーパーバイザー）</a:t>
            </a:r>
            <a:endParaRPr kumimoji="1"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フッター プレースホルダー 23">
            <a:extLst>
              <a:ext uri="{FF2B5EF4-FFF2-40B4-BE49-F238E27FC236}">
                <a16:creationId xmlns:a16="http://schemas.microsoft.com/office/drawing/2014/main" id="{3BD81680-F598-1BAC-D213-3B97FD471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4F111C19-3528-BA5B-17F3-411D4761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902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その他の変更点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FFFDFB3-B8A7-D365-1D86-D2BB67E2397E}"/>
              </a:ext>
            </a:extLst>
          </p:cNvPr>
          <p:cNvSpPr txBox="1"/>
          <p:nvPr/>
        </p:nvSpPr>
        <p:spPr>
          <a:xfrm>
            <a:off x="2191078" y="4861175"/>
            <a:ext cx="8186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団体戦の初戦　　</a:t>
            </a:r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　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男子　５名　／　女子　３名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２回戦以降　　　　男子　最低３名　／　女子　最低２名</a:t>
            </a:r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1CF9801-6CD0-79C8-6CC7-F8B7BFA53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962CB0F-20D7-4B70-DDF3-CEDF86D86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4749CB1-A777-4F43-8BEF-F809460C4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938" y="1485236"/>
            <a:ext cx="4060750" cy="253796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81F77DE-CB19-E90A-8248-7CE7679CF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026" y="1597005"/>
            <a:ext cx="4060750" cy="2537969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79EFEC9-FAFC-8083-359C-C07947D96CBD}"/>
              </a:ext>
            </a:extLst>
          </p:cNvPr>
          <p:cNvSpPr txBox="1"/>
          <p:nvPr/>
        </p:nvSpPr>
        <p:spPr>
          <a:xfrm>
            <a:off x="10146471" y="3915483"/>
            <a:ext cx="7393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solidFill>
                  <a:schemeClr val="bg1"/>
                </a:solidFill>
              </a:rPr>
              <a:t>©️ 2023 JKFan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331F34C-2B17-079C-66AE-36261C595D70}"/>
              </a:ext>
            </a:extLst>
          </p:cNvPr>
          <p:cNvSpPr txBox="1"/>
          <p:nvPr/>
        </p:nvSpPr>
        <p:spPr>
          <a:xfrm>
            <a:off x="4539246" y="3762758"/>
            <a:ext cx="7393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solidFill>
                  <a:schemeClr val="bg1"/>
                </a:solidFill>
              </a:rPr>
              <a:t>©️ 2023 JKFan</a:t>
            </a:r>
          </a:p>
        </p:txBody>
      </p:sp>
    </p:spTree>
    <p:extLst>
      <p:ext uri="{BB962C8B-B14F-4D97-AF65-F5344CB8AC3E}">
        <p14:creationId xmlns:p14="http://schemas.microsoft.com/office/powerpoint/2010/main" val="2429547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その他の変更点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FFFDFB3-B8A7-D365-1D86-D2BB67E2397E}"/>
              </a:ext>
            </a:extLst>
          </p:cNvPr>
          <p:cNvSpPr txBox="1"/>
          <p:nvPr/>
        </p:nvSpPr>
        <p:spPr>
          <a:xfrm>
            <a:off x="3999964" y="5099016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監査はホイッスルのみ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C43BF2-00E9-0A51-9DBB-5FCBD120B4C3}"/>
              </a:ext>
            </a:extLst>
          </p:cNvPr>
          <p:cNvSpPr txBox="1"/>
          <p:nvPr/>
        </p:nvSpPr>
        <p:spPr>
          <a:xfrm>
            <a:off x="2633823" y="5631420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監査は直接主審に訂正等を話すことができる</a:t>
            </a:r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916375A-0E0E-2FD7-5FB3-D72BF20A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6A1697C-B824-12CE-38F4-F232FE28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B412880-06DF-75EC-E975-0BE1617BC2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43" t="7312" r="14679" b="11692"/>
          <a:stretch/>
        </p:blipFill>
        <p:spPr>
          <a:xfrm>
            <a:off x="7044405" y="1676774"/>
            <a:ext cx="2075390" cy="337849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ACC0598-89D6-3B40-4542-C9A420123B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83" t="6951" r="18438" b="12053"/>
          <a:stretch/>
        </p:blipFill>
        <p:spPr>
          <a:xfrm>
            <a:off x="2779597" y="1610331"/>
            <a:ext cx="2075391" cy="3378499"/>
          </a:xfrm>
          <a:prstGeom prst="rect">
            <a:avLst/>
          </a:prstGeom>
        </p:spPr>
      </p:pic>
      <p:sp>
        <p:nvSpPr>
          <p:cNvPr id="13" name="山形 12">
            <a:extLst>
              <a:ext uri="{FF2B5EF4-FFF2-40B4-BE49-F238E27FC236}">
                <a16:creationId xmlns:a16="http://schemas.microsoft.com/office/drawing/2014/main" id="{6F1F7593-8E0B-9886-9D0F-B0E37C6FF542}"/>
              </a:ext>
            </a:extLst>
          </p:cNvPr>
          <p:cNvSpPr/>
          <p:nvPr/>
        </p:nvSpPr>
        <p:spPr>
          <a:xfrm>
            <a:off x="5631180" y="2820476"/>
            <a:ext cx="929640" cy="1091093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C2824C55-516E-9EFA-F484-E324A195316F}"/>
              </a:ext>
            </a:extLst>
          </p:cNvPr>
          <p:cNvSpPr/>
          <p:nvPr/>
        </p:nvSpPr>
        <p:spPr>
          <a:xfrm>
            <a:off x="7167700" y="3029803"/>
            <a:ext cx="914400" cy="881766"/>
          </a:xfrm>
          <a:prstGeom prst="ellipse">
            <a:avLst/>
          </a:prstGeom>
          <a:noFill/>
          <a:ln w="60325" cmpd="tri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1505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その他の変更点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4C2DE66-98BD-59EE-5766-8A03E0C296D6}"/>
              </a:ext>
            </a:extLst>
          </p:cNvPr>
          <p:cNvSpPr txBox="1"/>
          <p:nvPr/>
        </p:nvSpPr>
        <p:spPr>
          <a:xfrm>
            <a:off x="7044405" y="159700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bg1"/>
                </a:solidFill>
              </a:rPr>
              <a:t>コンタクト</a:t>
            </a:r>
            <a:endParaRPr kumimoji="1" lang="en-US" altLang="ja-JP" sz="2400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3C145C3-3069-9EC4-3E9D-B0929B892361}"/>
              </a:ext>
            </a:extLst>
          </p:cNvPr>
          <p:cNvSpPr txBox="1"/>
          <p:nvPr/>
        </p:nvSpPr>
        <p:spPr>
          <a:xfrm>
            <a:off x="2464236" y="4898067"/>
            <a:ext cx="72635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規定外の服装・安全具でコートに現れた場合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服装防具を正すために　２分間の時間が与えられる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643B1D-062D-0598-DAAD-2C1A1261AA43}"/>
              </a:ext>
            </a:extLst>
          </p:cNvPr>
          <p:cNvSpPr txBox="1"/>
          <p:nvPr/>
        </p:nvSpPr>
        <p:spPr>
          <a:xfrm>
            <a:off x="4310895" y="5811874"/>
            <a:ext cx="3570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※</a:t>
            </a:r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形は１分（変更なし）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9A25F66-9463-2AF4-E9D3-8F656AE11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DC51E00-3785-89C8-E70B-283C0ED17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2B03E13-0EBD-A83E-4186-976DECB10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028" y="1423880"/>
            <a:ext cx="4081941" cy="337545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3F8F9E-1115-CD5F-30A5-905CB43EA69D}"/>
              </a:ext>
            </a:extLst>
          </p:cNvPr>
          <p:cNvSpPr txBox="1"/>
          <p:nvPr/>
        </p:nvSpPr>
        <p:spPr>
          <a:xfrm>
            <a:off x="7263012" y="4553110"/>
            <a:ext cx="873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chemeClr val="bg1"/>
                </a:solidFill>
              </a:rPr>
              <a:t>©️ 2023 JKFan</a:t>
            </a:r>
          </a:p>
        </p:txBody>
      </p:sp>
    </p:spTree>
    <p:extLst>
      <p:ext uri="{BB962C8B-B14F-4D97-AF65-F5344CB8AC3E}">
        <p14:creationId xmlns:p14="http://schemas.microsoft.com/office/powerpoint/2010/main" val="1947808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減点　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Fouls</a:t>
            </a:r>
            <a:endParaRPr kumimoji="1" lang="ja-JP" altLang="en-US" sz="280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7218516-2BB7-7F27-2492-70EBD7F2790C}"/>
              </a:ext>
            </a:extLst>
          </p:cNvPr>
          <p:cNvSpPr txBox="1"/>
          <p:nvPr/>
        </p:nvSpPr>
        <p:spPr>
          <a:xfrm>
            <a:off x="664705" y="1235792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１、少しバランスを崩した場合</a:t>
            </a:r>
            <a:endParaRPr kumimoji="1" lang="en-US" altLang="ja-JP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B4C388-CE7A-6998-FD5D-B02A52C5EB63}"/>
              </a:ext>
            </a:extLst>
          </p:cNvPr>
          <p:cNvSpPr txBox="1"/>
          <p:nvPr/>
        </p:nvSpPr>
        <p:spPr>
          <a:xfrm>
            <a:off x="664705" y="1621453"/>
            <a:ext cx="6596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"/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２、不正確な動き、または不十分な受け、的外れな突き</a:t>
            </a:r>
            <a:endParaRPr lang="ja-JP" altLang="en-US" sz="2000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5B9D29-E0DE-7CA0-038F-CE48012FD8E3}"/>
              </a:ext>
            </a:extLst>
          </p:cNvPr>
          <p:cNvSpPr txBox="1"/>
          <p:nvPr/>
        </p:nvSpPr>
        <p:spPr>
          <a:xfrm>
            <a:off x="664704" y="2074231"/>
            <a:ext cx="7109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"/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３、非同時性の動き（体の移動が終わる前に技を出したり、</a:t>
            </a:r>
            <a:endParaRPr lang="en-US" altLang="ja-JP" sz="200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  <a:p>
            <a:pPr algn="l" fontAlgn="b"/>
            <a:r>
              <a:rPr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　　</a:t>
            </a:r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または団体戦で動きが一致していないなど）</a:t>
            </a:r>
            <a:endParaRPr lang="ja-JP" altLang="en-US" sz="2000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4A25D5-E896-2181-1E1E-1C3695281E21}"/>
              </a:ext>
            </a:extLst>
          </p:cNvPr>
          <p:cNvSpPr txBox="1"/>
          <p:nvPr/>
        </p:nvSpPr>
        <p:spPr>
          <a:xfrm>
            <a:off x="664705" y="2836664"/>
            <a:ext cx="99309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"/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４、足をならしたり、胸や腕または空手着を叩いたり、むやみに息を吐き出すなど、</a:t>
            </a:r>
            <a:endParaRPr lang="en-US" altLang="ja-JP" sz="200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  <a:p>
            <a:pPr algn="l" fontAlgn="b"/>
            <a:r>
              <a:rPr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　　</a:t>
            </a:r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聞こえるような音で合図をすること</a:t>
            </a:r>
            <a:endParaRPr lang="ja-JP" altLang="en-US" sz="2000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826D160-95C3-25BC-1F29-DEDBC13947DE}"/>
              </a:ext>
            </a:extLst>
          </p:cNvPr>
          <p:cNvSpPr txBox="1"/>
          <p:nvPr/>
        </p:nvSpPr>
        <p:spPr>
          <a:xfrm>
            <a:off x="664704" y="3712675"/>
            <a:ext cx="5570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"/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５、演武中、帯が腰から外れるほど緩んだ場合</a:t>
            </a:r>
            <a:endParaRPr lang="ja-JP" altLang="en-US" sz="2000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49343D-4925-9F33-06A1-9B7A9D688D7F}"/>
              </a:ext>
            </a:extLst>
          </p:cNvPr>
          <p:cNvSpPr txBox="1"/>
          <p:nvPr/>
        </p:nvSpPr>
        <p:spPr>
          <a:xfrm>
            <a:off x="664704" y="4197649"/>
            <a:ext cx="993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６、時間の浪費。進行を長引かせる、過度の礼、または演武開始までに長時間費やす</a:t>
            </a:r>
            <a:endParaRPr lang="ja-JP" altLang="en-US" sz="2000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2B49953-6DFB-1FB6-AB8A-1857EAAE9408}"/>
              </a:ext>
            </a:extLst>
          </p:cNvPr>
          <p:cNvSpPr txBox="1"/>
          <p:nvPr/>
        </p:nvSpPr>
        <p:spPr>
          <a:xfrm>
            <a:off x="664704" y="4737183"/>
            <a:ext cx="7109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"/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７、分解演武中、技のコントロール不足により負傷した場合</a:t>
            </a:r>
            <a:endParaRPr lang="ja-JP" altLang="en-US" sz="2000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E6F6FBC-77AC-F5C1-BFC7-4C0D0E0F34FA}"/>
              </a:ext>
            </a:extLst>
          </p:cNvPr>
          <p:cNvSpPr txBox="1"/>
          <p:nvPr/>
        </p:nvSpPr>
        <p:spPr>
          <a:xfrm>
            <a:off x="664704" y="5193475"/>
            <a:ext cx="6596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"/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８、分解演武中、２秒</a:t>
            </a:r>
            <a:r>
              <a:rPr lang="ja-JP" altLang="en-US" sz="20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を超えて</a:t>
            </a:r>
            <a:r>
              <a:rPr lang="ja-JP" altLang="en-US" sz="20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無意識状態を装った場合</a:t>
            </a:r>
            <a:endParaRPr lang="ja-JP" altLang="en-US" sz="2000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13" name="フッター プレースホルダー 12">
            <a:extLst>
              <a:ext uri="{FF2B5EF4-FFF2-40B4-BE49-F238E27FC236}">
                <a16:creationId xmlns:a16="http://schemas.microsoft.com/office/drawing/2014/main" id="{157EA3E3-1BBB-7810-462F-B1BCBB47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7771BC8D-1BE1-B00D-9938-683FA199F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F982061-59A5-D64C-56E4-C57F0466DAEB}"/>
              </a:ext>
            </a:extLst>
          </p:cNvPr>
          <p:cNvSpPr txBox="1"/>
          <p:nvPr/>
        </p:nvSpPr>
        <p:spPr>
          <a:xfrm>
            <a:off x="664704" y="5593585"/>
            <a:ext cx="53719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0" i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９、</a:t>
            </a:r>
            <a:r>
              <a:rPr lang="ja-JP" altLang="en-US" sz="2000" u="sng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S"/>
              </a:rPr>
              <a:t>基本形、及び指定形で変化があった場合 </a:t>
            </a:r>
            <a:endParaRPr lang="ja-JP" altLang="en-US" sz="2000" u="sng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92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2C29E57-369A-7834-B9C0-7B02522FB453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減点　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Fouls</a:t>
            </a:r>
            <a:endParaRPr kumimoji="1" lang="ja-JP" altLang="en-US" sz="280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4DFBB77-6A92-168C-1EE4-CAE1C7A936E6}"/>
              </a:ext>
            </a:extLst>
          </p:cNvPr>
          <p:cNvSpPr txBox="1"/>
          <p:nvPr/>
        </p:nvSpPr>
        <p:spPr>
          <a:xfrm>
            <a:off x="2281309" y="1598621"/>
            <a:ext cx="7571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>
                <a:solidFill>
                  <a:schemeClr val="tx1">
                    <a:lumMod val="65000"/>
                    <a:lumOff val="35000"/>
                  </a:schemeClr>
                </a:solidFill>
              </a:rPr>
              <a:t>礼の前に形の呼称をした場合減点となる</a:t>
            </a:r>
          </a:p>
        </p:txBody>
      </p:sp>
      <p:sp>
        <p:nvSpPr>
          <p:cNvPr id="21" name="左右矢印 20">
            <a:extLst>
              <a:ext uri="{FF2B5EF4-FFF2-40B4-BE49-F238E27FC236}">
                <a16:creationId xmlns:a16="http://schemas.microsoft.com/office/drawing/2014/main" id="{ED46C5AC-B038-9986-D259-0FE27B0F0734}"/>
              </a:ext>
            </a:extLst>
          </p:cNvPr>
          <p:cNvSpPr/>
          <p:nvPr/>
        </p:nvSpPr>
        <p:spPr>
          <a:xfrm>
            <a:off x="3976933" y="4187052"/>
            <a:ext cx="724376" cy="247496"/>
          </a:xfrm>
          <a:prstGeom prst="left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2C989091-F7AF-9D92-3DBC-D4286CB1D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7D75A19-8D9D-FAD9-B791-AADD4E7C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F36EEC0-AE7C-301E-0575-83FEA218F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12" t="29927" r="29912" b="12014"/>
          <a:stretch/>
        </p:blipFill>
        <p:spPr>
          <a:xfrm>
            <a:off x="5371624" y="2622635"/>
            <a:ext cx="1877068" cy="361890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F7429C3-7F3A-1F22-DB6F-32396BC44F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822" t="31838" r="33002" b="12014"/>
          <a:stretch/>
        </p:blipFill>
        <p:spPr>
          <a:xfrm>
            <a:off x="1429550" y="2676231"/>
            <a:ext cx="1877068" cy="349977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C527710-1EC4-FF36-D794-48A4C92CA1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22" t="29926" r="33002" b="13926"/>
          <a:stretch/>
        </p:blipFill>
        <p:spPr>
          <a:xfrm>
            <a:off x="8819987" y="2676231"/>
            <a:ext cx="1877068" cy="349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00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9A83F99-AB85-04F3-6809-00F289D7B6A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減点　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Fouls</a:t>
            </a:r>
            <a:endParaRPr kumimoji="1" lang="ja-JP" altLang="en-US" sz="280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AB91C5E-F0EB-B77F-CC39-44F806A24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671486C-09B7-F4E1-5B7D-3EA3CCFA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31D27CF-6042-8EEB-362B-ED76625B8EC7}"/>
              </a:ext>
            </a:extLst>
          </p:cNvPr>
          <p:cNvSpPr txBox="1"/>
          <p:nvPr/>
        </p:nvSpPr>
        <p:spPr>
          <a:xfrm>
            <a:off x="2156460" y="1445145"/>
            <a:ext cx="7879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"/>
            <a:r>
              <a:rPr lang="ja-JP" altLang="en-US" sz="24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８、分解演武中、２秒</a:t>
            </a:r>
            <a:r>
              <a:rPr lang="ja-JP" altLang="en-US" sz="240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を超えて</a:t>
            </a:r>
            <a:r>
              <a:rPr lang="ja-JP" altLang="en-US" sz="2400" u="none" strike="noStrike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ea"/>
                <a:ea typeface="+mn-ea"/>
              </a:rPr>
              <a:t>無意識状態を装った場合</a:t>
            </a:r>
            <a:endParaRPr lang="ja-JP" altLang="en-US" sz="2400" b="0" i="0" u="none" strike="noStrike">
              <a:solidFill>
                <a:schemeClr val="tx1">
                  <a:lumMod val="65000"/>
                  <a:lumOff val="3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E27DC66-55BB-5C3C-251E-BD4F4C21888B}"/>
              </a:ext>
            </a:extLst>
          </p:cNvPr>
          <p:cNvSpPr txBox="1"/>
          <p:nvPr/>
        </p:nvSpPr>
        <p:spPr>
          <a:xfrm>
            <a:off x="8304023" y="5529560"/>
            <a:ext cx="73930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800" dirty="0">
                <a:solidFill>
                  <a:schemeClr val="bg1"/>
                </a:solidFill>
              </a:rPr>
              <a:t>©️ 2023 JKFan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22CF1482-66DE-8A89-FD08-C87C9AE1E3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85" t="27890"/>
          <a:stretch/>
        </p:blipFill>
        <p:spPr>
          <a:xfrm>
            <a:off x="3040856" y="2246169"/>
            <a:ext cx="6110287" cy="373645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DED7344-0C15-5EE7-7257-1BD4349730BB}"/>
              </a:ext>
            </a:extLst>
          </p:cNvPr>
          <p:cNvSpPr txBox="1"/>
          <p:nvPr/>
        </p:nvSpPr>
        <p:spPr>
          <a:xfrm>
            <a:off x="8169371" y="5685645"/>
            <a:ext cx="8739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>
                <a:solidFill>
                  <a:schemeClr val="bg1"/>
                </a:solidFill>
              </a:rPr>
              <a:t>©️ 2023 JKFan</a:t>
            </a:r>
          </a:p>
        </p:txBody>
      </p:sp>
    </p:spTree>
    <p:extLst>
      <p:ext uri="{BB962C8B-B14F-4D97-AF65-F5344CB8AC3E}">
        <p14:creationId xmlns:p14="http://schemas.microsoft.com/office/powerpoint/2010/main" val="2563243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減点　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Fouls</a:t>
            </a:r>
            <a:endParaRPr kumimoji="1" lang="ja-JP" altLang="en-US" sz="280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FC91B3-353B-807F-C4A9-D086EE0A6777}"/>
              </a:ext>
            </a:extLst>
          </p:cNvPr>
          <p:cNvSpPr/>
          <p:nvPr/>
        </p:nvSpPr>
        <p:spPr>
          <a:xfrm>
            <a:off x="1051560" y="1661159"/>
            <a:ext cx="4055878" cy="4315097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72F865F-25B8-363A-3EC2-A3A80D07A774}"/>
              </a:ext>
            </a:extLst>
          </p:cNvPr>
          <p:cNvSpPr txBox="1"/>
          <p:nvPr/>
        </p:nvSpPr>
        <p:spPr>
          <a:xfrm>
            <a:off x="1575700" y="1984355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少しのバランス崩し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EB6FE59-60A9-9152-4B11-41A0944D4A81}"/>
              </a:ext>
            </a:extLst>
          </p:cNvPr>
          <p:cNvSpPr txBox="1"/>
          <p:nvPr/>
        </p:nvSpPr>
        <p:spPr>
          <a:xfrm>
            <a:off x="2152781" y="269974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帯の緩み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AF8457F-60A7-31EC-D611-2CA1825B93AF}"/>
              </a:ext>
            </a:extLst>
          </p:cNvPr>
          <p:cNvSpPr txBox="1"/>
          <p:nvPr/>
        </p:nvSpPr>
        <p:spPr>
          <a:xfrm>
            <a:off x="2037365" y="3437096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時間の浪費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D49F67B-AD04-60BF-F46B-9B1CBE4F307D}"/>
              </a:ext>
            </a:extLst>
          </p:cNvPr>
          <p:cNvSpPr txBox="1"/>
          <p:nvPr/>
        </p:nvSpPr>
        <p:spPr>
          <a:xfrm>
            <a:off x="1806533" y="4224219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先に礼をしない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0E7D48A-4A49-1953-060D-5638F26E4D80}"/>
              </a:ext>
            </a:extLst>
          </p:cNvPr>
          <p:cNvSpPr txBox="1"/>
          <p:nvPr/>
        </p:nvSpPr>
        <p:spPr>
          <a:xfrm>
            <a:off x="1191802" y="4930960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２秒を超えて無意識状態の装い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A05C59-C914-4997-3BB2-9D414FD800B3}"/>
              </a:ext>
            </a:extLst>
          </p:cNvPr>
          <p:cNvSpPr txBox="1"/>
          <p:nvPr/>
        </p:nvSpPr>
        <p:spPr>
          <a:xfrm>
            <a:off x="7759198" y="2513707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わずか、又は１回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01AD94-27EC-E50B-665A-C9850434AF10}"/>
              </a:ext>
            </a:extLst>
          </p:cNvPr>
          <p:cNvSpPr txBox="1"/>
          <p:nvPr/>
        </p:nvSpPr>
        <p:spPr>
          <a:xfrm>
            <a:off x="8605583" y="2877889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- 0.1</a:t>
            </a:r>
            <a:endParaRPr kumimoji="1" lang="ja-JP" altLang="en-US" sz="240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78CC6D-B815-9DBC-5EFE-4E33416822ED}"/>
              </a:ext>
            </a:extLst>
          </p:cNvPr>
          <p:cNvSpPr txBox="1"/>
          <p:nvPr/>
        </p:nvSpPr>
        <p:spPr>
          <a:xfrm>
            <a:off x="7781901" y="404757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大きい、又は複数回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193AE1-1C40-87ED-1F09-6F2F2496D82C}"/>
              </a:ext>
            </a:extLst>
          </p:cNvPr>
          <p:cNvSpPr txBox="1"/>
          <p:nvPr/>
        </p:nvSpPr>
        <p:spPr>
          <a:xfrm>
            <a:off x="8605583" y="4509241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- 0.2</a:t>
            </a:r>
            <a:endParaRPr kumimoji="1" lang="ja-JP" altLang="en-US" sz="240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3" name="山形 12">
            <a:extLst>
              <a:ext uri="{FF2B5EF4-FFF2-40B4-BE49-F238E27FC236}">
                <a16:creationId xmlns:a16="http://schemas.microsoft.com/office/drawing/2014/main" id="{5FDE6231-4AF1-1662-8FD4-2EE517DD049C}"/>
              </a:ext>
            </a:extLst>
          </p:cNvPr>
          <p:cNvSpPr/>
          <p:nvPr/>
        </p:nvSpPr>
        <p:spPr>
          <a:xfrm>
            <a:off x="5958840" y="3309773"/>
            <a:ext cx="838200" cy="1072204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E9E4F0C-185C-B63F-23BE-5933639B308E}"/>
              </a:ext>
            </a:extLst>
          </p:cNvPr>
          <p:cNvSpPr/>
          <p:nvPr/>
        </p:nvSpPr>
        <p:spPr>
          <a:xfrm>
            <a:off x="7574280" y="2326779"/>
            <a:ext cx="3337560" cy="1102221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7EEB18C-BE80-F2AA-8125-53A70C20DE14}"/>
              </a:ext>
            </a:extLst>
          </p:cNvPr>
          <p:cNvSpPr/>
          <p:nvPr/>
        </p:nvSpPr>
        <p:spPr>
          <a:xfrm>
            <a:off x="7590448" y="3994249"/>
            <a:ext cx="3337560" cy="1102221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フッター プレースホルダー 15">
            <a:extLst>
              <a:ext uri="{FF2B5EF4-FFF2-40B4-BE49-F238E27FC236}">
                <a16:creationId xmlns:a16="http://schemas.microsoft.com/office/drawing/2014/main" id="{AEB5A3E1-7A3B-E0C3-4F3C-CEFFE0164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17" name="スライド番号プレースホルダー 16">
            <a:extLst>
              <a:ext uri="{FF2B5EF4-FFF2-40B4-BE49-F238E27FC236}">
                <a16:creationId xmlns:a16="http://schemas.microsoft.com/office/drawing/2014/main" id="{18F3A6E3-8C6C-BAE9-4CAE-B135FC9F4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371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減点　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Fouls</a:t>
            </a:r>
            <a:endParaRPr kumimoji="1" lang="ja-JP" altLang="en-US" sz="280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FC91B3-353B-807F-C4A9-D086EE0A6777}"/>
              </a:ext>
            </a:extLst>
          </p:cNvPr>
          <p:cNvSpPr/>
          <p:nvPr/>
        </p:nvSpPr>
        <p:spPr>
          <a:xfrm>
            <a:off x="362909" y="1661160"/>
            <a:ext cx="5404479" cy="4233454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A05C59-C914-4997-3BB2-9D414FD800B3}"/>
              </a:ext>
            </a:extLst>
          </p:cNvPr>
          <p:cNvSpPr txBox="1"/>
          <p:nvPr/>
        </p:nvSpPr>
        <p:spPr>
          <a:xfrm>
            <a:off x="7759198" y="2513707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わずか、又は１回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01AD94-27EC-E50B-665A-C9850434AF10}"/>
              </a:ext>
            </a:extLst>
          </p:cNvPr>
          <p:cNvSpPr txBox="1"/>
          <p:nvPr/>
        </p:nvSpPr>
        <p:spPr>
          <a:xfrm>
            <a:off x="8682527" y="2862917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- 0.2</a:t>
            </a:r>
            <a:endParaRPr kumimoji="1" lang="ja-JP" altLang="en-US" sz="240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78CC6D-B815-9DBC-5EFE-4E33416822ED}"/>
              </a:ext>
            </a:extLst>
          </p:cNvPr>
          <p:cNvSpPr txBox="1"/>
          <p:nvPr/>
        </p:nvSpPr>
        <p:spPr>
          <a:xfrm>
            <a:off x="7781901" y="404757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大きい、又は複数回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193AE1-1C40-87ED-1F09-6F2F2496D82C}"/>
              </a:ext>
            </a:extLst>
          </p:cNvPr>
          <p:cNvSpPr txBox="1"/>
          <p:nvPr/>
        </p:nvSpPr>
        <p:spPr>
          <a:xfrm>
            <a:off x="8682527" y="4473396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- 0.3</a:t>
            </a:r>
            <a:endParaRPr kumimoji="1" lang="ja-JP" altLang="en-US" sz="240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3" name="山形 12">
            <a:extLst>
              <a:ext uri="{FF2B5EF4-FFF2-40B4-BE49-F238E27FC236}">
                <a16:creationId xmlns:a16="http://schemas.microsoft.com/office/drawing/2014/main" id="{5FDE6231-4AF1-1662-8FD4-2EE517DD049C}"/>
              </a:ext>
            </a:extLst>
          </p:cNvPr>
          <p:cNvSpPr/>
          <p:nvPr/>
        </p:nvSpPr>
        <p:spPr>
          <a:xfrm>
            <a:off x="6299074" y="3324582"/>
            <a:ext cx="838200" cy="1072204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E9E4F0C-185C-B63F-23BE-5933639B308E}"/>
              </a:ext>
            </a:extLst>
          </p:cNvPr>
          <p:cNvSpPr/>
          <p:nvPr/>
        </p:nvSpPr>
        <p:spPr>
          <a:xfrm>
            <a:off x="7574280" y="2326779"/>
            <a:ext cx="3337560" cy="1102221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7EEB18C-BE80-F2AA-8125-53A70C20DE14}"/>
              </a:ext>
            </a:extLst>
          </p:cNvPr>
          <p:cNvSpPr/>
          <p:nvPr/>
        </p:nvSpPr>
        <p:spPr>
          <a:xfrm>
            <a:off x="7590448" y="3994249"/>
            <a:ext cx="3337560" cy="1102221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085C72-DC68-1BF8-C0AD-0F42EB86DCD0}"/>
              </a:ext>
            </a:extLst>
          </p:cNvPr>
          <p:cNvSpPr txBox="1"/>
          <p:nvPr/>
        </p:nvSpPr>
        <p:spPr>
          <a:xfrm>
            <a:off x="362909" y="2585501"/>
            <a:ext cx="5416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非同時性の動き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移動が終わる前に技を出すなどの動き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06E38E9-4C26-1CCC-0315-D6B7D1DDFDD7}"/>
              </a:ext>
            </a:extLst>
          </p:cNvPr>
          <p:cNvSpPr txBox="1"/>
          <p:nvPr/>
        </p:nvSpPr>
        <p:spPr>
          <a:xfrm>
            <a:off x="516798" y="4009906"/>
            <a:ext cx="5109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不正確な動き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または</a:t>
            </a:r>
            <a:endParaRPr kumimoji="1" lang="en-US" altLang="ja-JP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kumimoji="1" lang="ja-JP" alt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不十分な受け、的をはずしている技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6581D74-5D4E-4500-A43B-CD6F04E61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5FA5CFB-78D4-E0CA-84E9-E071FD269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896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936589B-38AD-2ACF-B972-339FB0A0F3CD}"/>
              </a:ext>
            </a:extLst>
          </p:cNvPr>
          <p:cNvSpPr/>
          <p:nvPr/>
        </p:nvSpPr>
        <p:spPr>
          <a:xfrm>
            <a:off x="0" y="340242"/>
            <a:ext cx="12192000" cy="7655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減点　</a:t>
            </a:r>
            <a:r>
              <a:rPr kumimoji="1" lang="en-US" altLang="ja-JP" sz="2800" dirty="0">
                <a:latin typeface="HGSSoeiKakugothicUB" panose="020B0900000000000000" pitchFamily="34" charset="-128"/>
                <a:ea typeface="HGSSoeiKakugothicUB" panose="020B0900000000000000" pitchFamily="34" charset="-128"/>
              </a:rPr>
              <a:t>Fouls</a:t>
            </a:r>
            <a:endParaRPr kumimoji="1" lang="ja-JP" altLang="en-US" sz="2800">
              <a:latin typeface="HGSSoeiKakugothicUB" panose="020B0900000000000000" pitchFamily="34" charset="-128"/>
              <a:ea typeface="HGSSoeiKakugothicUB" panose="020B0900000000000000" pitchFamily="34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CFC91B3-353B-807F-C4A9-D086EE0A6777}"/>
              </a:ext>
            </a:extLst>
          </p:cNvPr>
          <p:cNvSpPr/>
          <p:nvPr/>
        </p:nvSpPr>
        <p:spPr>
          <a:xfrm>
            <a:off x="1051560" y="1661160"/>
            <a:ext cx="4113872" cy="4236720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6A05C59-C914-4997-3BB2-9D414FD800B3}"/>
              </a:ext>
            </a:extLst>
          </p:cNvPr>
          <p:cNvSpPr txBox="1"/>
          <p:nvPr/>
        </p:nvSpPr>
        <p:spPr>
          <a:xfrm>
            <a:off x="7759198" y="2513707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わずか、又は１回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701AD94-27EC-E50B-665A-C9850434AF10}"/>
              </a:ext>
            </a:extLst>
          </p:cNvPr>
          <p:cNvSpPr txBox="1"/>
          <p:nvPr/>
        </p:nvSpPr>
        <p:spPr>
          <a:xfrm>
            <a:off x="8605582" y="285951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- 0.4</a:t>
            </a:r>
            <a:endParaRPr kumimoji="1" lang="ja-JP" altLang="en-US" sz="240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878CC6D-B815-9DBC-5EFE-4E33416822ED}"/>
              </a:ext>
            </a:extLst>
          </p:cNvPr>
          <p:cNvSpPr txBox="1"/>
          <p:nvPr/>
        </p:nvSpPr>
        <p:spPr>
          <a:xfrm>
            <a:off x="7781901" y="4047576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>
                <a:solidFill>
                  <a:schemeClr val="tx1">
                    <a:lumMod val="65000"/>
                    <a:lumOff val="35000"/>
                  </a:schemeClr>
                </a:solidFill>
              </a:rPr>
              <a:t>大きい、又は複数回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193AE1-1C40-87ED-1F09-6F2F2496D82C}"/>
              </a:ext>
            </a:extLst>
          </p:cNvPr>
          <p:cNvSpPr txBox="1"/>
          <p:nvPr/>
        </p:nvSpPr>
        <p:spPr>
          <a:xfrm>
            <a:off x="8766006" y="4511429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</a:rPr>
              <a:t>- 0.5</a:t>
            </a:r>
            <a:endParaRPr kumimoji="1" lang="ja-JP" altLang="en-US" sz="2400">
              <a:solidFill>
                <a:schemeClr val="tx1">
                  <a:lumMod val="65000"/>
                  <a:lumOff val="35000"/>
                </a:schemeClr>
              </a:solidFill>
              <a:latin typeface="+mn-ea"/>
            </a:endParaRPr>
          </a:p>
        </p:txBody>
      </p:sp>
      <p:sp>
        <p:nvSpPr>
          <p:cNvPr id="13" name="山形 12">
            <a:extLst>
              <a:ext uri="{FF2B5EF4-FFF2-40B4-BE49-F238E27FC236}">
                <a16:creationId xmlns:a16="http://schemas.microsoft.com/office/drawing/2014/main" id="{5FDE6231-4AF1-1662-8FD4-2EE517DD049C}"/>
              </a:ext>
            </a:extLst>
          </p:cNvPr>
          <p:cNvSpPr/>
          <p:nvPr/>
        </p:nvSpPr>
        <p:spPr>
          <a:xfrm>
            <a:off x="5958840" y="3309773"/>
            <a:ext cx="838200" cy="1072204"/>
          </a:xfrm>
          <a:prstGeom prst="chevron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E9E4F0C-185C-B63F-23BE-5933639B308E}"/>
              </a:ext>
            </a:extLst>
          </p:cNvPr>
          <p:cNvSpPr/>
          <p:nvPr/>
        </p:nvSpPr>
        <p:spPr>
          <a:xfrm>
            <a:off x="7574280" y="2326779"/>
            <a:ext cx="3337560" cy="1102221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7EEB18C-BE80-F2AA-8125-53A70C20DE14}"/>
              </a:ext>
            </a:extLst>
          </p:cNvPr>
          <p:cNvSpPr/>
          <p:nvPr/>
        </p:nvSpPr>
        <p:spPr>
          <a:xfrm>
            <a:off x="7590448" y="3994249"/>
            <a:ext cx="3337560" cy="1102221"/>
          </a:xfrm>
          <a:prstGeom prst="rect">
            <a:avLst/>
          </a:prstGeom>
          <a:noFill/>
          <a:ln w="539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006E38E9-4C26-1CCC-0315-D6B7D1DDFDD7}"/>
              </a:ext>
            </a:extLst>
          </p:cNvPr>
          <p:cNvSpPr txBox="1"/>
          <p:nvPr/>
        </p:nvSpPr>
        <p:spPr>
          <a:xfrm>
            <a:off x="1868782" y="4154828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分解演武中の怪我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DDE7A33-65F5-630E-9D02-D030EBF714A8}"/>
              </a:ext>
            </a:extLst>
          </p:cNvPr>
          <p:cNvSpPr txBox="1"/>
          <p:nvPr/>
        </p:nvSpPr>
        <p:spPr>
          <a:xfrm>
            <a:off x="2202209" y="2559873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聞こえる合図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34EA33E-98A3-71D1-C89E-F5162E01134B}"/>
              </a:ext>
            </a:extLst>
          </p:cNvPr>
          <p:cNvSpPr txBox="1"/>
          <p:nvPr/>
        </p:nvSpPr>
        <p:spPr>
          <a:xfrm>
            <a:off x="2086791" y="3397853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バランスを崩す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C7FADE2-D9B7-F68B-6AA2-FCDD9B0FA9AE}"/>
              </a:ext>
            </a:extLst>
          </p:cNvPr>
          <p:cNvSpPr txBox="1"/>
          <p:nvPr/>
        </p:nvSpPr>
        <p:spPr>
          <a:xfrm>
            <a:off x="1651336" y="4911804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solidFill>
                  <a:schemeClr val="tx1">
                    <a:lumMod val="65000"/>
                    <a:lumOff val="35000"/>
                  </a:schemeClr>
                </a:solidFill>
              </a:rPr>
              <a:t>団体形時の動きのばらつき</a:t>
            </a:r>
          </a:p>
        </p:txBody>
      </p:sp>
      <p:sp>
        <p:nvSpPr>
          <p:cNvPr id="7" name="フッター プレースホルダー 6">
            <a:extLst>
              <a:ext uri="{FF2B5EF4-FFF2-40B4-BE49-F238E27FC236}">
                <a16:creationId xmlns:a16="http://schemas.microsoft.com/office/drawing/2014/main" id="{7AD8DD31-AD50-1605-C400-5A2FB6C7D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©️2023 Japan Karatedo Federation</a:t>
            </a:r>
            <a:endParaRPr lang="en-US" dirty="0"/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CB16C7E-A7EA-C78A-9913-A6170D608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444868"/>
      </p:ext>
    </p:extLst>
  </p:cSld>
  <p:clrMapOvr>
    <a:masterClrMapping/>
  </p:clrMapOvr>
</p:sld>
</file>

<file path=ppt/theme/theme1.xml><?xml version="1.0" encoding="utf-8"?>
<a:theme xmlns:a="http://schemas.openxmlformats.org/drawingml/2006/main" name="フレーム">
  <a:themeElements>
    <a:clrScheme name="フレーム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フレーム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フレーム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{9956E73C-90F6-B340-9BCF-077D3EC5DEF0}tf10001124</Template>
  <TotalTime>16680</TotalTime>
  <Words>1762</Words>
  <Application>Microsoft Office PowerPoint</Application>
  <PresentationFormat>ワイド画面</PresentationFormat>
  <Paragraphs>393</Paragraphs>
  <Slides>37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6" baseType="lpstr">
      <vt:lpstr>HGPｺﾞｼｯｸM</vt:lpstr>
      <vt:lpstr>HGSSoeiKakugothicUB</vt:lpstr>
      <vt:lpstr>MS</vt:lpstr>
      <vt:lpstr>ＭＳ ゴシック</vt:lpstr>
      <vt:lpstr>游ゴシック</vt:lpstr>
      <vt:lpstr>Arial</vt:lpstr>
      <vt:lpstr>Corbel</vt:lpstr>
      <vt:lpstr>Wingdings 2</vt:lpstr>
      <vt:lpstr>フレーム</vt:lpstr>
      <vt:lpstr>審判講習会</vt:lpstr>
      <vt:lpstr>形競技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組手競技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審判講習会</dc:title>
  <dc:creator>Yuki Abe</dc:creator>
  <cp:lastModifiedBy>Windows ユーザー</cp:lastModifiedBy>
  <cp:revision>50</cp:revision>
  <dcterms:created xsi:type="dcterms:W3CDTF">2023-07-05T13:43:09Z</dcterms:created>
  <dcterms:modified xsi:type="dcterms:W3CDTF">2024-01-18T05:05:32Z</dcterms:modified>
</cp:coreProperties>
</file>